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71" r:id="rId3"/>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embeddedFontLst>
    <p:embeddedFont>
      <p:font typeface="Helvetica Neue"/>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font" Target="fonts/HelveticaNeue-bold.fntdata"/><Relationship Id="rId11" Type="http://schemas.openxmlformats.org/officeDocument/2006/relationships/slide" Target="slides/slide6.xml"/><Relationship Id="rId22" Type="http://schemas.openxmlformats.org/officeDocument/2006/relationships/font" Target="fonts/HelveticaNeue-boldItalic.fntdata"/><Relationship Id="rId10" Type="http://schemas.openxmlformats.org/officeDocument/2006/relationships/slide" Target="slides/slide5.xml"/><Relationship Id="rId21" Type="http://schemas.openxmlformats.org/officeDocument/2006/relationships/font" Target="fonts/HelveticaNeue-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HelveticaNeue-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200" u="none" cap="none" strike="noStrike">
                <a:solidFill>
                  <a:schemeClr val="dk1"/>
                </a:solidFill>
                <a:latin typeface="Calibri"/>
                <a:ea typeface="Calibri"/>
                <a:cs typeface="Calibri"/>
                <a:sym typeface="Calibri"/>
              </a:defRPr>
            </a:lvl2pPr>
            <a:lvl3pPr indent="0" lvl="2" marL="914400" marR="0" rtl="0" algn="l">
              <a:spcBef>
                <a:spcPts val="0"/>
              </a:spcBef>
              <a:buNone/>
              <a:defRPr b="0" i="0" sz="1200" u="none" cap="none" strike="noStrike">
                <a:solidFill>
                  <a:schemeClr val="dk1"/>
                </a:solidFill>
                <a:latin typeface="Calibri"/>
                <a:ea typeface="Calibri"/>
                <a:cs typeface="Calibri"/>
                <a:sym typeface="Calibri"/>
              </a:defRPr>
            </a:lvl3pPr>
            <a:lvl4pPr indent="0" lvl="3" marL="1371600" marR="0" rtl="0" algn="l">
              <a:spcBef>
                <a:spcPts val="0"/>
              </a:spcBef>
              <a:buNone/>
              <a:defRPr b="0" i="0" sz="1200" u="none" cap="none" strike="noStrike">
                <a:solidFill>
                  <a:schemeClr val="dk1"/>
                </a:solidFill>
                <a:latin typeface="Calibri"/>
                <a:ea typeface="Calibri"/>
                <a:cs typeface="Calibri"/>
                <a:sym typeface="Calibri"/>
              </a:defRPr>
            </a:lvl4pPr>
            <a:lvl5pPr indent="0" lvl="4" marL="1828800" marR="0" rtl="0" algn="l">
              <a:spcBef>
                <a:spcPts val="0"/>
              </a:spcBef>
              <a:buNone/>
              <a:defRPr b="0" i="0" sz="1200" u="none" cap="none" strike="noStrike">
                <a:solidFill>
                  <a:schemeClr val="dk1"/>
                </a:solidFill>
                <a:latin typeface="Calibri"/>
                <a:ea typeface="Calibri"/>
                <a:cs typeface="Calibri"/>
                <a:sym typeface="Calibri"/>
              </a:defRPr>
            </a:lvl5pPr>
            <a:lvl6pPr indent="0" lvl="5" marL="2286000" marR="0" rtl="0" algn="l">
              <a:spcBef>
                <a:spcPts val="0"/>
              </a:spcBef>
              <a:buNone/>
              <a:defRPr b="0" i="0" sz="1200" u="none" cap="none" strike="noStrike">
                <a:solidFill>
                  <a:schemeClr val="dk1"/>
                </a:solidFill>
                <a:latin typeface="Calibri"/>
                <a:ea typeface="Calibri"/>
                <a:cs typeface="Calibri"/>
                <a:sym typeface="Calibri"/>
              </a:defRPr>
            </a:lvl6pPr>
            <a:lvl7pPr indent="0" lvl="6" marL="2743200" marR="0" rtl="0" algn="l">
              <a:spcBef>
                <a:spcPts val="0"/>
              </a:spcBef>
              <a:buNone/>
              <a:defRPr b="0" i="0" sz="1200" u="none" cap="none" strike="noStrike">
                <a:solidFill>
                  <a:schemeClr val="dk1"/>
                </a:solidFill>
                <a:latin typeface="Calibri"/>
                <a:ea typeface="Calibri"/>
                <a:cs typeface="Calibri"/>
                <a:sym typeface="Calibri"/>
              </a:defRPr>
            </a:lvl7pPr>
            <a:lvl8pPr indent="0" lvl="7" marL="3200400" marR="0" rtl="0" algn="l">
              <a:spcBef>
                <a:spcPts val="0"/>
              </a:spcBef>
              <a:buNone/>
              <a:defRPr b="0" i="0" sz="1200" u="none" cap="none" strike="noStrike">
                <a:solidFill>
                  <a:schemeClr val="dk1"/>
                </a:solidFill>
                <a:latin typeface="Calibri"/>
                <a:ea typeface="Calibri"/>
                <a:cs typeface="Calibri"/>
                <a:sym typeface="Calibri"/>
              </a:defRPr>
            </a:lvl8pPr>
            <a:lvl9pPr indent="0" lvl="8" marL="3657600" marR="0" rtl="0" algn="l">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799" cy="457200"/>
          </a:xfrm>
          <a:prstGeom prst="rect">
            <a:avLst/>
          </a:prstGeom>
          <a:noFill/>
          <a:ln>
            <a:noFill/>
          </a:ln>
        </p:spPr>
        <p:txBody>
          <a:bodyPr anchorCtr="0" anchor="b"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37" name="Shape 137"/>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a:t>Good Afternoon. My name is </a:t>
            </a:r>
            <a:r>
              <a:rPr lang="en-US"/>
              <a:t>Stephanie</a:t>
            </a:r>
            <a:r>
              <a:rPr lang="en-US"/>
              <a:t> Racca . I am a nurse manager at Cambridge </a:t>
            </a:r>
            <a:r>
              <a:rPr lang="en-US"/>
              <a:t>Health</a:t>
            </a:r>
            <a:r>
              <a:rPr lang="en-US"/>
              <a:t> Alliance. I am here today with two of my excellent staff nurses, </a:t>
            </a:r>
            <a:r>
              <a:rPr lang="en-US"/>
              <a:t>Candice</a:t>
            </a:r>
            <a:r>
              <a:rPr lang="en-US"/>
              <a:t> Stahl and Sarai Lamothe. We are very happy to have the opportunity to present to you today our work on facilitating improved communication on our unit, 4 West. This is a project </a:t>
            </a:r>
            <a:r>
              <a:rPr lang="en-US"/>
              <a:t>with</a:t>
            </a:r>
            <a:r>
              <a:rPr lang="en-US"/>
              <a:t> a long back story- one that is not unique to our unit or our facility. I’m sure many of you can relate to this work. I am going to present some of the background.</a:t>
            </a:r>
          </a:p>
          <a:p>
            <a:pPr indent="0" lvl="0" marL="0" marR="0" rtl="0" algn="l">
              <a:spcBef>
                <a:spcPts val="0"/>
              </a:spcBef>
              <a:buSzPct val="25000"/>
              <a:buNone/>
            </a:pPr>
            <a:r>
              <a:rPr lang="en-US"/>
              <a:t> </a:t>
            </a:r>
            <a:r>
              <a:rPr b="0" i="0" lang="en-US" sz="1200" u="none" cap="none" strike="noStrike">
                <a:solidFill>
                  <a:schemeClr val="dk1"/>
                </a:solidFill>
                <a:latin typeface="Calibri"/>
                <a:ea typeface="Calibri"/>
                <a:cs typeface="Calibri"/>
                <a:sym typeface="Calibri"/>
              </a:rPr>
              <a:t>This is  Cambridge Hospital- part of the Cambridge Health Alliance.</a:t>
            </a:r>
          </a:p>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  Cambridge Hospita</a:t>
            </a:r>
            <a:r>
              <a:rPr lang="en-US"/>
              <a:t>l is a </a:t>
            </a:r>
            <a:r>
              <a:rPr b="0" i="0" lang="en-US" sz="1200" u="none" cap="none" strike="noStrike">
                <a:solidFill>
                  <a:schemeClr val="dk1"/>
                </a:solidFill>
                <a:latin typeface="Calibri"/>
                <a:ea typeface="Calibri"/>
                <a:cs typeface="Calibri"/>
                <a:sym typeface="Calibri"/>
              </a:rPr>
              <a:t>Partnership between three community hospitals– Cambridge, Somerville, and</a:t>
            </a:r>
            <a:r>
              <a:rPr lang="en-US"/>
              <a:t> </a:t>
            </a:r>
            <a:r>
              <a:rPr b="0" i="0" lang="en-US" sz="1200" u="none" cap="none" strike="noStrike">
                <a:solidFill>
                  <a:schemeClr val="dk1"/>
                </a:solidFill>
                <a:latin typeface="Calibri"/>
                <a:ea typeface="Calibri"/>
                <a:cs typeface="Calibri"/>
                <a:sym typeface="Calibri"/>
              </a:rPr>
              <a:t>Everett – each with 24-hour emergency services, 15 primary care practices and a total of </a:t>
            </a:r>
          </a:p>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293 licensed beds.</a:t>
            </a: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buSzPct val="25000"/>
              <a:buNone/>
            </a:pPr>
            <a:r>
              <a:rPr lang="en-US"/>
              <a:t>As a public health facility </a:t>
            </a:r>
            <a:r>
              <a:rPr b="0" i="0" lang="en-US" sz="1200" u="none" cap="none" strike="noStrike">
                <a:solidFill>
                  <a:schemeClr val="dk1"/>
                </a:solidFill>
                <a:latin typeface="Calibri"/>
                <a:ea typeface="Calibri"/>
                <a:cs typeface="Calibri"/>
                <a:sym typeface="Calibri"/>
              </a:rPr>
              <a:t> It also provides a vital safety net for underserved populations facing barriers to care. These vulnerable populations are our special expertise.</a:t>
            </a:r>
          </a:p>
          <a:p>
            <a:pPr indent="0" lvl="0" marL="0" marR="0" rtl="0" algn="l">
              <a:spcBef>
                <a:spcPts val="0"/>
              </a:spcBef>
              <a:buSzPct val="25000"/>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buSzPct val="25000"/>
              <a:buNone/>
            </a:pPr>
            <a:r>
              <a:rPr b="1" lang="en-US"/>
              <a:t>The Alliance is also an </a:t>
            </a:r>
            <a:r>
              <a:rPr b="1" i="0" lang="en-US" sz="1200" u="none" cap="none" strike="noStrike">
                <a:solidFill>
                  <a:schemeClr val="dk1"/>
                </a:solidFill>
                <a:latin typeface="Calibri"/>
                <a:ea typeface="Calibri"/>
                <a:cs typeface="Calibri"/>
                <a:sym typeface="Calibri"/>
              </a:rPr>
              <a:t>Academic Community Health System</a:t>
            </a:r>
            <a:r>
              <a:rPr b="0" i="0" lang="en-US" sz="1200" u="none" cap="none" strike="noStrike">
                <a:solidFill>
                  <a:schemeClr val="dk1"/>
                </a:solidFill>
                <a:latin typeface="Calibri"/>
                <a:ea typeface="Calibri"/>
                <a:cs typeface="Calibri"/>
                <a:sym typeface="Calibri"/>
              </a:rPr>
              <a:t> for Harvard Medical School and the Tufts University School of Medicine</a:t>
            </a: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Cambridge Hospital has two 32 bed Med Surg Tele Units</a:t>
            </a:r>
            <a:r>
              <a:rPr lang="en-US"/>
              <a:t>, a general ICU, maternity and inpatient psychiatry units.</a:t>
            </a:r>
          </a:p>
          <a:p>
            <a:pPr indent="0" lvl="0" marL="0" marR="0" rtl="0" algn="l">
              <a:spcBef>
                <a:spcPts val="0"/>
              </a:spcBef>
              <a:buSzPct val="25000"/>
              <a:buNone/>
            </a:pPr>
            <a:r>
              <a:rPr lang="en-US"/>
              <a:t>Our unit is 4 West, a 32 bed Med Surg Tele Unit led  by the nursing staff and </a:t>
            </a:r>
            <a:r>
              <a:rPr b="0" i="0" lang="en-US" sz="1200" u="none" cap="none" strike="noStrike">
                <a:solidFill>
                  <a:schemeClr val="dk1"/>
                </a:solidFill>
                <a:latin typeface="Calibri"/>
                <a:ea typeface="Calibri"/>
                <a:cs typeface="Calibri"/>
                <a:sym typeface="Calibri"/>
              </a:rPr>
              <a:t> 2 Medical Teaching teams </a:t>
            </a:r>
          </a:p>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4W has had nursing leadership challenges  with 5 Managers in 14 years and inconsistent processes which over time, </a:t>
            </a:r>
            <a:r>
              <a:rPr lang="en-US"/>
              <a:t>evolves into conflicting messages to the staff.</a:t>
            </a:r>
          </a:p>
          <a:p>
            <a:pPr indent="0" lvl="0" marL="0" marR="0" rtl="0" algn="l">
              <a:spcBef>
                <a:spcPts val="0"/>
              </a:spcBef>
              <a:buSzPct val="25000"/>
              <a:buNone/>
            </a:pPr>
            <a:r>
              <a:rPr lang="en-US"/>
              <a:t>In November 2014, CHA participated in a culture of safety survey. The biggest issue highlighted by the survey was communication based.</a:t>
            </a:r>
          </a:p>
          <a:p>
            <a:pPr indent="0" lvl="0" marL="0" marR="0" rtl="0" algn="l">
              <a:spcBef>
                <a:spcPts val="0"/>
              </a:spcBef>
              <a:buSzPct val="25000"/>
              <a:buNone/>
            </a:pPr>
            <a:r>
              <a:t/>
            </a:r>
            <a:endParaRPr/>
          </a:p>
          <a:p>
            <a:pPr indent="0" lvl="0" marL="0" marR="0" rtl="0" algn="l">
              <a:lnSpc>
                <a:spcPct val="100000"/>
              </a:lnSpc>
              <a:spcBef>
                <a:spcPts val="0"/>
              </a:spcBef>
              <a:spcAft>
                <a:spcPts val="0"/>
              </a:spcAft>
              <a:buClr>
                <a:schemeClr val="dk1"/>
              </a:buClr>
              <a:buSzPct val="25000"/>
              <a:buFont typeface="Calibri"/>
              <a:buNone/>
            </a:pPr>
            <a:r>
              <a:t/>
            </a:r>
            <a:endParaRPr b="0" i="0" sz="1200" u="none" cap="none" strike="noStrike">
              <a:solidFill>
                <a:schemeClr val="dk1"/>
              </a:solidFill>
              <a:latin typeface="Calibri"/>
              <a:ea typeface="Calibri"/>
              <a:cs typeface="Calibri"/>
              <a:sym typeface="Calibri"/>
            </a:endParaRPr>
          </a:p>
        </p:txBody>
      </p:sp>
      <p:sp>
        <p:nvSpPr>
          <p:cNvPr id="138" name="Shape 13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Clr>
                <a:srgbClr val="002060"/>
              </a:buClr>
              <a:buSzPct val="25000"/>
              <a:buFont typeface="Arial"/>
              <a:buNone/>
            </a:pPr>
            <a:r>
              <a:rPr lang="en-US" sz="1400">
                <a:solidFill>
                  <a:srgbClr val="002060"/>
                </a:solidFill>
              </a:rPr>
              <a:t>This graph shows the outliers that triggered on the survey. These were assessed and grouped into thematic clusters. The common theme on 4 west was communication. This was common to our sister med surg unit as well so we initiated a project on safety huddles with the staff to promote an atmosphere of constructive reporting of issues without punitive action. This was actually presented last year in this forum and I am pleased to say that the safety huddles continue on both units and has migrated to other specialties such as maternity.</a:t>
            </a:r>
          </a:p>
          <a:p>
            <a:pPr lvl="0">
              <a:spcBef>
                <a:spcPts val="0"/>
              </a:spcBef>
              <a:buClr>
                <a:srgbClr val="002060"/>
              </a:buClr>
              <a:buSzPct val="25000"/>
              <a:buFont typeface="Arial"/>
              <a:buNone/>
            </a:pPr>
            <a:r>
              <a:rPr lang="en-US" sz="1400">
                <a:solidFill>
                  <a:srgbClr val="002060"/>
                </a:solidFill>
              </a:rPr>
              <a:t>It was out of issues brought from the safety huddles  how poor communication between nurses and nursing assistants was impacting our patient care.</a:t>
            </a: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rPr lang="en-US" sz="1400">
                <a:solidFill>
                  <a:srgbClr val="002060"/>
                </a:solidFill>
              </a:rPr>
              <a:t>(want to give some examples here)</a:t>
            </a: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rPr lang="en-US" sz="1400">
                <a:solidFill>
                  <a:srgbClr val="002060"/>
                </a:solidFill>
              </a:rPr>
              <a:t>As many of us know, the best solutions come from the people with the problems. But there needed to be a mediator to keep people on track and discourage negative and unproductive commentary. For this, I picked a representative from human resources. </a:t>
            </a:r>
          </a:p>
          <a:p>
            <a:pPr lvl="0">
              <a:spcBef>
                <a:spcPts val="0"/>
              </a:spcBef>
              <a:buClr>
                <a:srgbClr val="002060"/>
              </a:buClr>
              <a:buSzPct val="25000"/>
              <a:buFont typeface="Arial"/>
              <a:buNone/>
            </a:pPr>
            <a:r>
              <a:rPr lang="en-US" sz="1400">
                <a:solidFill>
                  <a:srgbClr val="002060"/>
                </a:solidFill>
              </a:rPr>
              <a:t>Of course, this work had been done before on the unit so we wanted to be careful about replication. </a:t>
            </a: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indent="-342898" lvl="0" marL="342898" rtl="0">
              <a:spcBef>
                <a:spcPts val="0"/>
              </a:spcBef>
              <a:buClr>
                <a:schemeClr val="dk1"/>
              </a:buClr>
              <a:buSzPct val="100000"/>
              <a:buChar char="•"/>
            </a:pPr>
            <a:r>
              <a:rPr lang="en-US" sz="2800"/>
              <a:t>Both RNs and CNAs felt they could not rely on each other for help. </a:t>
            </a:r>
          </a:p>
          <a:p>
            <a:pPr indent="-342898" lvl="0" marL="342898" rtl="0">
              <a:spcBef>
                <a:spcPts val="560"/>
              </a:spcBef>
              <a:buClr>
                <a:schemeClr val="dk1"/>
              </a:buClr>
              <a:buSzPct val="100000"/>
              <a:buChar char="•"/>
            </a:pPr>
            <a:r>
              <a:rPr lang="en-US" sz="2800"/>
              <a:t>Perceived lack of respect for each other and little understanding of each other's role in patient safety. </a:t>
            </a:r>
          </a:p>
          <a:p>
            <a:pPr indent="-342898" lvl="0" marL="342898" rtl="0">
              <a:spcBef>
                <a:spcPts val="560"/>
              </a:spcBef>
              <a:buClr>
                <a:schemeClr val="dk1"/>
              </a:buClr>
              <a:buSzPct val="100000"/>
              <a:buChar char="•"/>
            </a:pPr>
            <a:r>
              <a:rPr lang="en-US" sz="2800"/>
              <a:t>Lack of teamwork. </a:t>
            </a:r>
          </a:p>
          <a:p>
            <a:pPr indent="-342898" lvl="0" marL="342898" rtl="0">
              <a:spcBef>
                <a:spcPts val="560"/>
              </a:spcBef>
              <a:buClr>
                <a:schemeClr val="dk1"/>
              </a:buClr>
              <a:buSzPct val="100000"/>
              <a:buChar char="•"/>
            </a:pPr>
            <a:r>
              <a:rPr lang="en-US" sz="2800"/>
              <a:t>Concerns for patient safety.</a:t>
            </a:r>
          </a:p>
          <a:p>
            <a:pPr indent="-342900" lvl="0" marL="342900" rtl="0">
              <a:spcBef>
                <a:spcPts val="640"/>
              </a:spcBef>
              <a:buClr>
                <a:schemeClr val="dk1"/>
              </a:buClr>
              <a:buSzPct val="100000"/>
              <a:buFont typeface="Arial"/>
              <a:buNone/>
            </a:pPr>
            <a:r>
              <a:t/>
            </a:r>
            <a:endParaRPr sz="3200"/>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a:spcBef>
                <a:spcPts val="0"/>
              </a:spcBef>
              <a:buClr>
                <a:srgbClr val="002060"/>
              </a:buClr>
              <a:buSzPct val="25000"/>
              <a:buFont typeface="Arial"/>
              <a:buNone/>
            </a:pPr>
            <a:r>
              <a:t/>
            </a:r>
            <a:endParaRPr sz="1400">
              <a:solidFill>
                <a:srgbClr val="002060"/>
              </a:solidFill>
            </a:endParaRPr>
          </a:p>
          <a:p>
            <a:pPr lvl="0" rtl="0">
              <a:spcBef>
                <a:spcPts val="0"/>
              </a:spcBef>
              <a:buClr>
                <a:srgbClr val="002060"/>
              </a:buClr>
              <a:buSzPct val="25000"/>
              <a:buFont typeface="Arial"/>
              <a:buNone/>
            </a:pPr>
            <a:r>
              <a:rPr lang="en-US" sz="1400">
                <a:solidFill>
                  <a:srgbClr val="002060"/>
                </a:solidFill>
              </a:rPr>
              <a:t>Highlighted by Safety Huddles…Med Surg 4 found a unit opportunity to improve communication based on the responses from the 2016 Culture of Safety Survey</a:t>
            </a:r>
          </a:p>
          <a:p>
            <a:pPr lvl="0">
              <a:spcBef>
                <a:spcPts val="0"/>
              </a:spcBef>
              <a:buNone/>
            </a:pPr>
            <a:r>
              <a:t/>
            </a:r>
            <a:endParaRPr sz="1400"/>
          </a:p>
        </p:txBody>
      </p:sp>
      <p:sp>
        <p:nvSpPr>
          <p:cNvPr id="145" name="Shape 14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9" name="Shape 149"/>
        <p:cNvGrpSpPr/>
        <p:nvPr/>
      </p:nvGrpSpPr>
      <p:grpSpPr>
        <a:xfrm>
          <a:off x="0" y="0"/>
          <a:ext cx="0" cy="0"/>
          <a:chOff x="0" y="0"/>
          <a:chExt cx="0" cy="0"/>
        </a:xfrm>
      </p:grpSpPr>
      <p:sp>
        <p:nvSpPr>
          <p:cNvPr id="150" name="Shape 15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51" name="Shape 15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5" name="Shape 155"/>
        <p:cNvGrpSpPr/>
        <p:nvPr/>
      </p:nvGrpSpPr>
      <p:grpSpPr>
        <a:xfrm>
          <a:off x="0" y="0"/>
          <a:ext cx="0" cy="0"/>
          <a:chOff x="0" y="0"/>
          <a:chExt cx="0" cy="0"/>
        </a:xfrm>
      </p:grpSpPr>
      <p:sp>
        <p:nvSpPr>
          <p:cNvPr id="156" name="Shape 15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57" name="Shape 15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2" name="Shape 162"/>
        <p:cNvGrpSpPr/>
        <p:nvPr/>
      </p:nvGrpSpPr>
      <p:grpSpPr>
        <a:xfrm>
          <a:off x="0" y="0"/>
          <a:ext cx="0" cy="0"/>
          <a:chOff x="0" y="0"/>
          <a:chExt cx="0" cy="0"/>
        </a:xfrm>
      </p:grpSpPr>
      <p:sp>
        <p:nvSpPr>
          <p:cNvPr id="163" name="Shape 16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64" name="Shape 1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lnSpc>
                <a:spcPct val="117999"/>
              </a:lnSpc>
              <a:spcBef>
                <a:spcPts val="0"/>
              </a:spcBef>
              <a:buNone/>
            </a:pPr>
            <a:r>
              <a:rPr lang="en-US">
                <a:latin typeface="Helvetica Neue"/>
                <a:ea typeface="Helvetica Neue"/>
                <a:cs typeface="Helvetica Neue"/>
                <a:sym typeface="Helvetica Neue"/>
              </a:rPr>
              <a:t>We’ve learned so far that there are clearly barriers to communication, voiced from both RNs and CNAs and we’ve also learned that both sides are supportive of the addressing these issues. </a:t>
            </a:r>
          </a:p>
          <a:p>
            <a:pPr lvl="0" rtl="0">
              <a:lnSpc>
                <a:spcPct val="117999"/>
              </a:lnSpc>
              <a:spcBef>
                <a:spcPts val="0"/>
              </a:spcBef>
              <a:buNone/>
            </a:pPr>
            <a:r>
              <a:rPr lang="en-US">
                <a:latin typeface="Helvetica Neue"/>
                <a:ea typeface="Helvetica Neue"/>
                <a:cs typeface="Helvetica Neue"/>
                <a:sym typeface="Helvetica Neue"/>
              </a:rPr>
              <a:t>So….we made a movie!</a:t>
            </a:r>
          </a:p>
          <a:p>
            <a:pPr lvl="0" rtl="0">
              <a:lnSpc>
                <a:spcPct val="117999"/>
              </a:lnSpc>
              <a:spcBef>
                <a:spcPts val="0"/>
              </a:spcBef>
              <a:buNone/>
            </a:pPr>
            <a:r>
              <a:rPr lang="en-US">
                <a:latin typeface="Helvetica Neue"/>
                <a:ea typeface="Helvetica Neue"/>
                <a:cs typeface="Helvetica Neue"/>
                <a:sym typeface="Helvetica Neue"/>
              </a:rPr>
              <a:t>Our motivation for creating the movie arose from conversations in the focus group. </a:t>
            </a:r>
          </a:p>
          <a:p>
            <a:pPr lvl="0" rtl="0">
              <a:lnSpc>
                <a:spcPct val="117999"/>
              </a:lnSpc>
              <a:spcBef>
                <a:spcPts val="0"/>
              </a:spcBef>
              <a:buNone/>
            </a:pPr>
            <a:r>
              <a:rPr lang="en-US">
                <a:latin typeface="Helvetica Neue"/>
                <a:ea typeface="Helvetica Neue"/>
                <a:cs typeface="Helvetica Neue"/>
                <a:sym typeface="Helvetica Neue"/>
              </a:rPr>
              <a:t>From our conversations it became very clear that both RNs and CNAs agreed that overall communication and teamwork on the floor needed to be improved, but there were very different perspectives on where the breakdown in communication was occurring and who could make changes. </a:t>
            </a:r>
          </a:p>
          <a:p>
            <a:pPr lvl="0" rtl="0">
              <a:lnSpc>
                <a:spcPct val="117999"/>
              </a:lnSpc>
              <a:spcBef>
                <a:spcPts val="0"/>
              </a:spcBef>
              <a:buNone/>
            </a:pPr>
            <a:r>
              <a:rPr lang="en-US">
                <a:latin typeface="Helvetica Neue"/>
                <a:ea typeface="Helvetica Neue"/>
                <a:cs typeface="Helvetica Neue"/>
                <a:sym typeface="Helvetica Neue"/>
              </a:rPr>
              <a:t>Further, there were several specific examples of poor communication or lack of understanding that were repeatedly brought up in our groups. We realized that perhaps the best way to really address these common communication complaints was to depict scenes that illustrated the “Incorrect or Bad” version of a specific scenario vs. the “Correct or Good” version of how communication ought to be carried out. 6 scenarios in total were depicted in the film--3 that were put forth by the CNAs and 3 by the nurses. </a:t>
            </a:r>
          </a:p>
        </p:txBody>
      </p:sp>
      <p:sp>
        <p:nvSpPr>
          <p:cNvPr id="165" name="Shape 165"/>
          <p:cNvSpPr txBox="1"/>
          <p:nvPr>
            <p:ph idx="12" type="sldNum"/>
          </p:nvPr>
        </p:nvSpPr>
        <p:spPr>
          <a:xfrm>
            <a:off x="3884612" y="8685213"/>
            <a:ext cx="2971800"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8" name="Shape 168"/>
        <p:cNvGrpSpPr/>
        <p:nvPr/>
      </p:nvGrpSpPr>
      <p:grpSpPr>
        <a:xfrm>
          <a:off x="0" y="0"/>
          <a:ext cx="0" cy="0"/>
          <a:chOff x="0" y="0"/>
          <a:chExt cx="0" cy="0"/>
        </a:xfrm>
      </p:grpSpPr>
      <p:sp>
        <p:nvSpPr>
          <p:cNvPr id="169" name="Shape 16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70" name="Shape 170"/>
          <p:cNvSpPr txBox="1"/>
          <p:nvPr>
            <p:ph idx="1" type="body"/>
          </p:nvPr>
        </p:nvSpPr>
        <p:spPr>
          <a:xfrm>
            <a:off x="914400" y="4343400"/>
            <a:ext cx="5029200" cy="4114800"/>
          </a:xfrm>
          <a:prstGeom prst="rect">
            <a:avLst/>
          </a:prstGeom>
          <a:noFill/>
          <a:ln>
            <a:noFill/>
          </a:ln>
        </p:spPr>
        <p:txBody>
          <a:bodyPr anchorCtr="0" anchor="t" bIns="45700" lIns="91425" rIns="91425" tIns="45700">
            <a:noAutofit/>
          </a:bodyPr>
          <a:lstStyle/>
          <a:p>
            <a:pPr indent="0" lvl="0" marL="0" marR="0" rtl="0" algn="l">
              <a:lnSpc>
                <a:spcPct val="117999"/>
              </a:lnSpc>
              <a:spcBef>
                <a:spcPts val="0"/>
              </a:spcBef>
              <a:buSzPct val="25000"/>
              <a:buNone/>
            </a:pPr>
            <a:r>
              <a:rPr lang="en-US">
                <a:latin typeface="Helvetica Neue"/>
                <a:ea typeface="Helvetica Neue"/>
                <a:cs typeface="Helvetica Neue"/>
                <a:sym typeface="Helvetica Neue"/>
              </a:rPr>
              <a:t>One scenario brought forward by the CNAs had to do with the issue of implicit messaging around respect. </a:t>
            </a:r>
          </a:p>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We have here a CNA on the right asking the nurse for assistance. RN responds, “Ask one of your colleagues”. CNA responds, “Aren’t you my colleague?”</a:t>
            </a:r>
          </a:p>
          <a:p>
            <a:pPr indent="0" lvl="0" marL="0" marR="0" rtl="0" algn="l">
              <a:lnSpc>
                <a:spcPct val="117999"/>
              </a:lnSpc>
              <a:spcBef>
                <a:spcPts val="0"/>
              </a:spcBef>
              <a:buSzPct val="25000"/>
              <a:buNone/>
            </a:pPr>
            <a:r>
              <a:t/>
            </a:r>
            <a:endParaRPr b="0" i="0" u="none" cap="none" strike="noStrike">
              <a:latin typeface="Helvetica Neue"/>
              <a:ea typeface="Helvetica Neue"/>
              <a:cs typeface="Helvetica Neue"/>
              <a:sym typeface="Helvetica Neue"/>
            </a:endParaRPr>
          </a:p>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This was a real example that the CNAs of our focus group brought to the meeting. It was an important </a:t>
            </a:r>
            <a:r>
              <a:rPr b="0" i="0" lang="en-US" u="none" cap="none" strike="noStrike">
                <a:latin typeface="Helvetica Neue"/>
                <a:ea typeface="Helvetica Neue"/>
                <a:cs typeface="Helvetica Neue"/>
                <a:sym typeface="Helvetica Neue"/>
              </a:rPr>
              <a:t>indicator</a:t>
            </a:r>
            <a:r>
              <a:rPr b="0" i="0" lang="en-US" u="none" cap="none" strike="noStrike">
                <a:latin typeface="Helvetica Neue"/>
                <a:ea typeface="Helvetica Neue"/>
                <a:cs typeface="Helvetica Neue"/>
                <a:sym typeface="Helvetica Neue"/>
              </a:rPr>
              <a:t> to them that the RN did not feel that the two parties are equal and led to feelings of disrespect and anger. Further, this type of implicit message </a:t>
            </a:r>
            <a:r>
              <a:rPr lang="en-US">
                <a:latin typeface="Helvetica Neue"/>
                <a:ea typeface="Helvetica Neue"/>
                <a:cs typeface="Helvetica Neue"/>
                <a:sym typeface="Helvetica Neue"/>
              </a:rPr>
              <a:t>shuts</a:t>
            </a:r>
            <a:r>
              <a:rPr b="0" i="0" lang="en-US" u="none" cap="none" strike="noStrike">
                <a:latin typeface="Helvetica Neue"/>
                <a:ea typeface="Helvetica Neue"/>
                <a:cs typeface="Helvetica Neue"/>
                <a:sym typeface="Helvetica Neue"/>
              </a:rPr>
              <a:t> down communication between the two groups, which impairs patient safety.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7" name="Shape 177"/>
        <p:cNvGrpSpPr/>
        <p:nvPr/>
      </p:nvGrpSpPr>
      <p:grpSpPr>
        <a:xfrm>
          <a:off x="0" y="0"/>
          <a:ext cx="0" cy="0"/>
          <a:chOff x="0" y="0"/>
          <a:chExt cx="0" cy="0"/>
        </a:xfrm>
      </p:grpSpPr>
      <p:sp>
        <p:nvSpPr>
          <p:cNvPr id="178" name="Shape 1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79" name="Shape 179"/>
          <p:cNvSpPr txBox="1"/>
          <p:nvPr>
            <p:ph idx="1" type="body"/>
          </p:nvPr>
        </p:nvSpPr>
        <p:spPr>
          <a:xfrm>
            <a:off x="914400" y="4343400"/>
            <a:ext cx="5029200" cy="4114800"/>
          </a:xfrm>
          <a:prstGeom prst="rect">
            <a:avLst/>
          </a:prstGeom>
          <a:noFill/>
          <a:ln>
            <a:noFill/>
          </a:ln>
        </p:spPr>
        <p:txBody>
          <a:bodyPr anchorCtr="0" anchor="t" bIns="45700" lIns="91425" rIns="91425" tIns="45700">
            <a:noAutofit/>
          </a:bodyPr>
          <a:lstStyle/>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When asked to identify areas where improved communication is needed, many nurses on our floor identified the RN to CNA report as an area that needed improvement. We depicted a “good vs. bad” example of RN to CNA report in our communication video. Above you see the CNA facing away from the nurse as she gives report, no eye contact, not taking notes and walking away from the nurse before report is finished. Below, you see the CNA facing the nurse, giving verbal responses (mmm-hmm) and writing notes. </a:t>
            </a:r>
          </a:p>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This area of communication breakdown is particularly </a:t>
            </a:r>
            <a:r>
              <a:rPr lang="en-US">
                <a:latin typeface="Helvetica Neue"/>
                <a:ea typeface="Helvetica Neue"/>
                <a:cs typeface="Helvetica Neue"/>
                <a:sym typeface="Helvetica Neue"/>
              </a:rPr>
              <a:t>important</a:t>
            </a:r>
            <a:r>
              <a:rPr b="0" i="0" lang="en-US" u="none" cap="none" strike="noStrike">
                <a:latin typeface="Helvetica Neue"/>
                <a:ea typeface="Helvetica Neue"/>
                <a:cs typeface="Helvetica Neue"/>
                <a:sym typeface="Helvetica Neue"/>
              </a:rPr>
              <a:t> because RN to CNA report is a crucial time to communicate safety concerns. This is when staff can learn from each other about fall risks, specific vital signs to monitor, special precautions and diets, etc. </a:t>
            </a:r>
          </a:p>
          <a:p>
            <a:pPr indent="0" lvl="0" marL="0" marR="0" rtl="0" algn="l">
              <a:lnSpc>
                <a:spcPct val="117999"/>
              </a:lnSpc>
              <a:spcBef>
                <a:spcPts val="0"/>
              </a:spcBef>
              <a:buSzPct val="25000"/>
              <a:buNone/>
            </a:pPr>
            <a:r>
              <a:t/>
            </a:r>
            <a:endParaRPr b="0" i="0" u="none" cap="none" strike="noStrike">
              <a:latin typeface="Helvetica Neue"/>
              <a:ea typeface="Helvetica Neue"/>
              <a:cs typeface="Helvetica Neue"/>
              <a:sym typeface="Helvetica Neue"/>
            </a:endParaRPr>
          </a:p>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Poor communication leaves patients vulnerable to inconsistent care and possibly risk of harm.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5" name="Shape 185"/>
        <p:cNvGrpSpPr/>
        <p:nvPr/>
      </p:nvGrpSpPr>
      <p:grpSpPr>
        <a:xfrm>
          <a:off x="0" y="0"/>
          <a:ext cx="0" cy="0"/>
          <a:chOff x="0" y="0"/>
          <a:chExt cx="0" cy="0"/>
        </a:xfrm>
      </p:grpSpPr>
      <p:sp>
        <p:nvSpPr>
          <p:cNvPr id="186" name="Shape 18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87" name="Shape 187"/>
          <p:cNvSpPr txBox="1"/>
          <p:nvPr>
            <p:ph idx="1" type="body"/>
          </p:nvPr>
        </p:nvSpPr>
        <p:spPr>
          <a:xfrm>
            <a:off x="914400" y="4343400"/>
            <a:ext cx="5029200" cy="4114800"/>
          </a:xfrm>
          <a:prstGeom prst="rect">
            <a:avLst/>
          </a:prstGeom>
          <a:noFill/>
          <a:ln>
            <a:noFill/>
          </a:ln>
        </p:spPr>
        <p:txBody>
          <a:bodyPr anchorCtr="0" anchor="t" bIns="45700" lIns="91425" rIns="91425" tIns="45700">
            <a:noAutofit/>
          </a:bodyPr>
          <a:lstStyle/>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What were surprising results?</a:t>
            </a:r>
          </a:p>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—One surprising result was the notable appreciation and change in attitude that occurred among many of the staff from the onset simply because this issue was being addressed. Before we had developed a list of approaches or movie, staff were notably happy that this important issue was being addressed. </a:t>
            </a:r>
          </a:p>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Unsurprising Results</a:t>
            </a:r>
          </a:p>
          <a:p>
            <a:pPr indent="0" lvl="0" marL="0" marR="0" rtl="0" algn="l">
              <a:lnSpc>
                <a:spcPct val="117999"/>
              </a:lnSpc>
              <a:spcBef>
                <a:spcPts val="0"/>
              </a:spcBef>
              <a:buSzPct val="25000"/>
              <a:buNone/>
            </a:pPr>
            <a:r>
              <a:rPr b="0" i="0" lang="en-US" u="none" cap="none" strike="noStrike">
                <a:latin typeface="Helvetica Neue"/>
                <a:ea typeface="Helvetica Neue"/>
                <a:cs typeface="Helvetica Neue"/>
                <a:sym typeface="Helvetica Neue"/>
              </a:rPr>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1" name="Shape 191"/>
        <p:cNvGrpSpPr/>
        <p:nvPr/>
      </p:nvGrpSpPr>
      <p:grpSpPr>
        <a:xfrm>
          <a:off x="0" y="0"/>
          <a:ext cx="0" cy="0"/>
          <a:chOff x="0" y="0"/>
          <a:chExt cx="0" cy="0"/>
        </a:xfrm>
      </p:grpSpPr>
      <p:sp>
        <p:nvSpPr>
          <p:cNvPr id="192" name="Shape 192"/>
          <p:cNvSpPr txBox="1"/>
          <p:nvPr>
            <p:ph idx="1" type="body"/>
          </p:nvPr>
        </p:nvSpPr>
        <p:spPr>
          <a:xfrm>
            <a:off x="914400" y="4343400"/>
            <a:ext cx="5029200"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193" name="Shape 19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7" name="Shape 197"/>
        <p:cNvGrpSpPr/>
        <p:nvPr/>
      </p:nvGrpSpPr>
      <p:grpSpPr>
        <a:xfrm>
          <a:off x="0" y="0"/>
          <a:ext cx="0" cy="0"/>
          <a:chOff x="0" y="0"/>
          <a:chExt cx="0" cy="0"/>
        </a:xfrm>
      </p:grpSpPr>
      <p:sp>
        <p:nvSpPr>
          <p:cNvPr id="198" name="Shape 19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US"/>
              <a:t>To take a temperature of </a:t>
            </a:r>
          </a:p>
        </p:txBody>
      </p:sp>
      <p:sp>
        <p:nvSpPr>
          <p:cNvPr id="199" name="Shape 19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2" name="Shape 202"/>
        <p:cNvGrpSpPr/>
        <p:nvPr/>
      </p:nvGrpSpPr>
      <p:grpSpPr>
        <a:xfrm>
          <a:off x="0" y="0"/>
          <a:ext cx="0" cy="0"/>
          <a:chOff x="0" y="0"/>
          <a:chExt cx="0" cy="0"/>
        </a:xfrm>
      </p:grpSpPr>
      <p:sp>
        <p:nvSpPr>
          <p:cNvPr id="203" name="Shape 20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04" name="Shape 2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lnSpc>
                <a:spcPct val="115000"/>
              </a:lnSpc>
              <a:spcBef>
                <a:spcPts val="0"/>
              </a:spcBef>
              <a:buClr>
                <a:schemeClr val="dk1"/>
              </a:buClr>
              <a:buSzPct val="91666"/>
              <a:buFont typeface="Arial"/>
              <a:buNone/>
            </a:pPr>
            <a:r>
              <a:rPr lang="en-US"/>
              <a:t>Improvement over all indicators from 2014 through 2016</a:t>
            </a:r>
          </a:p>
          <a:p>
            <a:pPr lvl="0" rtl="0">
              <a:lnSpc>
                <a:spcPct val="115000"/>
              </a:lnSpc>
              <a:spcBef>
                <a:spcPts val="0"/>
              </a:spcBef>
              <a:buClr>
                <a:schemeClr val="dk1"/>
              </a:buClr>
              <a:buSzPct val="91666"/>
              <a:buFont typeface="Arial"/>
              <a:buNone/>
            </a:pPr>
            <a:r>
              <a:rPr lang="en-US"/>
              <a:t>We changed our vendor to the Advisory Board for the Survey in 2016</a:t>
            </a:r>
          </a:p>
          <a:p>
            <a:pPr lvl="0">
              <a:spcBef>
                <a:spcPts val="0"/>
              </a:spcBef>
              <a:buNone/>
            </a:pPr>
            <a:r>
              <a:t/>
            </a:r>
            <a:endParaRPr/>
          </a:p>
        </p:txBody>
      </p:sp>
      <p:sp>
        <p:nvSpPr>
          <p:cNvPr id="205" name="Shape 205"/>
          <p:cNvSpPr txBox="1"/>
          <p:nvPr>
            <p:ph idx="12" type="sldNum"/>
          </p:nvPr>
        </p:nvSpPr>
        <p:spPr>
          <a:xfrm>
            <a:off x="3884612" y="8685213"/>
            <a:ext cx="2971800"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3" name="Shape 213"/>
        <p:cNvGrpSpPr/>
        <p:nvPr/>
      </p:nvGrpSpPr>
      <p:grpSpPr>
        <a:xfrm>
          <a:off x="0" y="0"/>
          <a:ext cx="0" cy="0"/>
          <a:chOff x="0" y="0"/>
          <a:chExt cx="0" cy="0"/>
        </a:xfrm>
      </p:grpSpPr>
      <p:sp>
        <p:nvSpPr>
          <p:cNvPr id="214" name="Shape 21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15" name="Shape 21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US"/>
              <a:t>Culture of safety survey 2016 results. </a:t>
            </a:r>
          </a:p>
        </p:txBody>
      </p:sp>
      <p:sp>
        <p:nvSpPr>
          <p:cNvPr id="216" name="Shape 216"/>
          <p:cNvSpPr txBox="1"/>
          <p:nvPr>
            <p:ph idx="12" type="sldNum"/>
          </p:nvPr>
        </p:nvSpPr>
        <p:spPr>
          <a:xfrm>
            <a:off x="3884612" y="8685213"/>
            <a:ext cx="2971800"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1" name="Shape 221"/>
        <p:cNvGrpSpPr/>
        <p:nvPr/>
      </p:nvGrpSpPr>
      <p:grpSpPr>
        <a:xfrm>
          <a:off x="0" y="0"/>
          <a:ext cx="0" cy="0"/>
          <a:chOff x="0" y="0"/>
          <a:chExt cx="0" cy="0"/>
        </a:xfrm>
      </p:grpSpPr>
      <p:sp>
        <p:nvSpPr>
          <p:cNvPr id="222" name="Shape 22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23" name="Shape 2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
        <p:nvSpPr>
          <p:cNvPr id="224" name="Shape 224"/>
          <p:cNvSpPr txBox="1"/>
          <p:nvPr>
            <p:ph idx="12" type="sldNum"/>
          </p:nvPr>
        </p:nvSpPr>
        <p:spPr>
          <a:xfrm>
            <a:off x="3884612" y="8685213"/>
            <a:ext cx="2971800"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6" name="Shape 16"/>
        <p:cNvGrpSpPr/>
        <p:nvPr/>
      </p:nvGrpSpPr>
      <p:grpSpPr>
        <a:xfrm>
          <a:off x="0" y="0"/>
          <a:ext cx="0" cy="0"/>
          <a:chOff x="0" y="0"/>
          <a:chExt cx="0" cy="0"/>
        </a:xfrm>
      </p:grpSpPr>
      <p:sp>
        <p:nvSpPr>
          <p:cNvPr id="17" name="Shape 17"/>
          <p:cNvSpPr txBox="1"/>
          <p:nvPr>
            <p:ph type="ctrTitle"/>
          </p:nvPr>
        </p:nvSpPr>
        <p:spPr>
          <a:xfrm>
            <a:off x="685800" y="2130425"/>
            <a:ext cx="7772400" cy="1470024"/>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8" name="Shape 18"/>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9" name="Shape 19"/>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1" name="Shape 21"/>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22" name="Shape 22"/>
        <p:cNvGrpSpPr/>
        <p:nvPr/>
      </p:nvGrpSpPr>
      <p:grpSpPr>
        <a:xfrm>
          <a:off x="0" y="0"/>
          <a:ext cx="0" cy="0"/>
          <a:chOff x="0" y="0"/>
          <a:chExt cx="0" cy="0"/>
        </a:xfrm>
      </p:grpSpPr>
      <p:sp>
        <p:nvSpPr>
          <p:cNvPr id="23" name="Shape 2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4" name="Shape 24"/>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5" name="Shape 25"/>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7" name="Shape 27"/>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8" name="Shape 28"/>
        <p:cNvGrpSpPr/>
        <p:nvPr/>
      </p:nvGrpSpPr>
      <p:grpSpPr>
        <a:xfrm>
          <a:off x="0" y="0"/>
          <a:ext cx="0" cy="0"/>
          <a:chOff x="0" y="0"/>
          <a:chExt cx="0" cy="0"/>
        </a:xfrm>
      </p:grpSpPr>
      <p:sp>
        <p:nvSpPr>
          <p:cNvPr id="29" name="Shape 29"/>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spcBef>
                <a:spcPts val="0"/>
              </a:spcBef>
              <a:buClr>
                <a:schemeClr val="dk1"/>
              </a:buClr>
              <a:buFont typeface="Calibri"/>
              <a:buNone/>
              <a:defRPr b="1" i="0" sz="4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0" name="Shape 30"/>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spcBef>
                <a:spcPts val="360"/>
              </a:spcBef>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spcBef>
                <a:spcPts val="320"/>
              </a:spcBef>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31" name="Shape 31"/>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2" name="Shape 3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3" name="Shape 33"/>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34" name="Shape 34"/>
        <p:cNvGrpSpPr/>
        <p:nvPr/>
      </p:nvGrpSpPr>
      <p:grpSpPr>
        <a:xfrm>
          <a:off x="0" y="0"/>
          <a:ext cx="0" cy="0"/>
          <a:chOff x="0" y="0"/>
          <a:chExt cx="0" cy="0"/>
        </a:xfrm>
      </p:grpSpPr>
      <p:sp>
        <p:nvSpPr>
          <p:cNvPr id="35" name="Shape 3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6" name="Shape 36"/>
          <p:cNvSpPr txBox="1"/>
          <p:nvPr>
            <p:ph idx="1" type="body"/>
          </p:nvPr>
        </p:nvSpPr>
        <p:spPr>
          <a:xfrm>
            <a:off x="457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2" type="body"/>
          </p:nvPr>
        </p:nvSpPr>
        <p:spPr>
          <a:xfrm>
            <a:off x="4648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8" name="Shape 38"/>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0" name="Shape 40"/>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41" name="Shape 41"/>
        <p:cNvGrpSpPr/>
        <p:nvPr/>
      </p:nvGrpSpPr>
      <p:grpSpPr>
        <a:xfrm>
          <a:off x="0" y="0"/>
          <a:ext cx="0" cy="0"/>
          <a:chOff x="0" y="0"/>
          <a:chExt cx="0" cy="0"/>
        </a:xfrm>
      </p:grpSpPr>
      <p:sp>
        <p:nvSpPr>
          <p:cNvPr id="42" name="Shape 4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3" name="Shape 43"/>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4" name="Shape 44"/>
          <p:cNvSpPr txBox="1"/>
          <p:nvPr>
            <p:ph idx="2" type="body"/>
          </p:nvPr>
        </p:nvSpPr>
        <p:spPr>
          <a:xfrm>
            <a:off x="457200" y="2174875"/>
            <a:ext cx="4040187" cy="3951287"/>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45" name="Shape 45"/>
          <p:cNvSpPr txBox="1"/>
          <p:nvPr>
            <p:ph idx="3" type="body"/>
          </p:nvPr>
        </p:nvSpPr>
        <p:spPr>
          <a:xfrm>
            <a:off x="4645025" y="1535112"/>
            <a:ext cx="4041774"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6" name="Shape 46"/>
          <p:cNvSpPr txBox="1"/>
          <p:nvPr>
            <p:ph idx="4" type="body"/>
          </p:nvPr>
        </p:nvSpPr>
        <p:spPr>
          <a:xfrm>
            <a:off x="4645025" y="2174875"/>
            <a:ext cx="4041774" cy="3951287"/>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47" name="Shape 47"/>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9" name="Shape 49"/>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50" name="Shape 50"/>
        <p:cNvGrpSpPr/>
        <p:nvPr/>
      </p:nvGrpSpPr>
      <p:grpSpPr>
        <a:xfrm>
          <a:off x="0" y="0"/>
          <a:ext cx="0" cy="0"/>
          <a:chOff x="0" y="0"/>
          <a:chExt cx="0" cy="0"/>
        </a:xfrm>
      </p:grpSpPr>
      <p:sp>
        <p:nvSpPr>
          <p:cNvPr id="51" name="Shape 5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52" name="Shape 5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4" name="Shape 5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5" name="Shape 55"/>
        <p:cNvGrpSpPr/>
        <p:nvPr/>
      </p:nvGrpSpPr>
      <p:grpSpPr>
        <a:xfrm>
          <a:off x="0" y="0"/>
          <a:ext cx="0" cy="0"/>
          <a:chOff x="0" y="0"/>
          <a:chExt cx="0" cy="0"/>
        </a:xfrm>
      </p:grpSpPr>
      <p:sp>
        <p:nvSpPr>
          <p:cNvPr id="56" name="Shape 56"/>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8" name="Shape 58"/>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59" name="Shape 59"/>
        <p:cNvGrpSpPr/>
        <p:nvPr/>
      </p:nvGrpSpPr>
      <p:grpSpPr>
        <a:xfrm>
          <a:off x="0" y="0"/>
          <a:ext cx="0" cy="0"/>
          <a:chOff x="0" y="0"/>
          <a:chExt cx="0" cy="0"/>
        </a:xfrm>
      </p:grpSpPr>
      <p:sp>
        <p:nvSpPr>
          <p:cNvPr id="60" name="Shape 60"/>
          <p:cNvSpPr txBox="1"/>
          <p:nvPr>
            <p:ph type="title"/>
          </p:nvPr>
        </p:nvSpPr>
        <p:spPr>
          <a:xfrm>
            <a:off x="457200" y="273050"/>
            <a:ext cx="3008313" cy="1162049"/>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1" name="Shape 61"/>
          <p:cNvSpPr txBox="1"/>
          <p:nvPr>
            <p:ph idx="1" type="body"/>
          </p:nvPr>
        </p:nvSpPr>
        <p:spPr>
          <a:xfrm>
            <a:off x="3575050" y="273050"/>
            <a:ext cx="5111750" cy="5853112"/>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2" name="Shape 62"/>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3" name="Shape 63"/>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5" name="Shape 65"/>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66" name="Shape 66"/>
        <p:cNvGrpSpPr/>
        <p:nvPr/>
      </p:nvGrpSpPr>
      <p:grpSpPr>
        <a:xfrm>
          <a:off x="0" y="0"/>
          <a:ext cx="0" cy="0"/>
          <a:chOff x="0" y="0"/>
          <a:chExt cx="0" cy="0"/>
        </a:xfrm>
      </p:grpSpPr>
      <p:sp>
        <p:nvSpPr>
          <p:cNvPr id="67" name="Shape 67"/>
          <p:cNvSpPr txBox="1"/>
          <p:nvPr>
            <p:ph type="title"/>
          </p:nvPr>
        </p:nvSpPr>
        <p:spPr>
          <a:xfrm>
            <a:off x="1792288" y="4800600"/>
            <a:ext cx="5486399" cy="566737"/>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8" name="Shape 68"/>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9" name="Shape 69"/>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70" name="Shape 70"/>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2" name="Shape 72"/>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73" name="Shape 73"/>
        <p:cNvGrpSpPr/>
        <p:nvPr/>
      </p:nvGrpSpPr>
      <p:grpSpPr>
        <a:xfrm>
          <a:off x="0" y="0"/>
          <a:ext cx="0" cy="0"/>
          <a:chOff x="0" y="0"/>
          <a:chExt cx="0" cy="0"/>
        </a:xfrm>
      </p:grpSpPr>
      <p:sp>
        <p:nvSpPr>
          <p:cNvPr id="74" name="Shape 7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5" name="Shape 75"/>
          <p:cNvSpPr txBox="1"/>
          <p:nvPr>
            <p:ph idx="1" type="body"/>
          </p:nvPr>
        </p:nvSpPr>
        <p:spPr>
          <a:xfrm rot="5400000">
            <a:off x="2309018" y="-251618"/>
            <a:ext cx="4525963" cy="8229600"/>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6" name="Shape 76"/>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8" name="Shape 78"/>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79" name="Shape 79"/>
        <p:cNvGrpSpPr/>
        <p:nvPr/>
      </p:nvGrpSpPr>
      <p:grpSpPr>
        <a:xfrm>
          <a:off x="0" y="0"/>
          <a:ext cx="0" cy="0"/>
          <a:chOff x="0" y="0"/>
          <a:chExt cx="0" cy="0"/>
        </a:xfrm>
      </p:grpSpPr>
      <p:sp>
        <p:nvSpPr>
          <p:cNvPr id="80" name="Shape 80"/>
          <p:cNvSpPr txBox="1"/>
          <p:nvPr>
            <p:ph type="title"/>
          </p:nvPr>
        </p:nvSpPr>
        <p:spPr>
          <a:xfrm rot="5400000">
            <a:off x="4732337" y="2171700"/>
            <a:ext cx="5851525" cy="20574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1" name="Shape 81"/>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2" name="Shape 8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4" name="Shape 8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Bullets &amp; Photo">
    <p:spTree>
      <p:nvGrpSpPr>
        <p:cNvPr id="89" name="Shape 89"/>
        <p:cNvGrpSpPr/>
        <p:nvPr/>
      </p:nvGrpSpPr>
      <p:grpSpPr>
        <a:xfrm>
          <a:off x="0" y="0"/>
          <a:ext cx="0" cy="0"/>
          <a:chOff x="0" y="0"/>
          <a:chExt cx="0" cy="0"/>
        </a:xfrm>
      </p:grpSpPr>
      <p:sp>
        <p:nvSpPr>
          <p:cNvPr id="90" name="Shape 90"/>
          <p:cNvSpPr/>
          <p:nvPr>
            <p:ph idx="2" type="pic"/>
          </p:nvPr>
        </p:nvSpPr>
        <p:spPr>
          <a:xfrm>
            <a:off x="4723804" y="1830585"/>
            <a:ext cx="3750600" cy="4420200"/>
          </a:xfrm>
          <a:prstGeom prst="rect">
            <a:avLst/>
          </a:prstGeom>
          <a:noFill/>
          <a:ln>
            <a:noFill/>
          </a:ln>
        </p:spPr>
        <p:txBody>
          <a:bodyPr anchorCtr="0" anchor="t"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91" name="Shape 91"/>
          <p:cNvSpPr txBox="1"/>
          <p:nvPr>
            <p:ph type="title"/>
          </p:nvPr>
        </p:nvSpPr>
        <p:spPr>
          <a:xfrm>
            <a:off x="669726" y="312539"/>
            <a:ext cx="7804500" cy="1518000"/>
          </a:xfrm>
          <a:prstGeom prst="rect">
            <a:avLst/>
          </a:prstGeom>
          <a:noFill/>
          <a:ln>
            <a:noFill/>
          </a:ln>
        </p:spPr>
        <p:txBody>
          <a:bodyPr anchorCtr="0" anchor="ctr" bIns="64275" lIns="64275" rIns="64275" tIns="64275"/>
          <a:lstStyle>
            <a:lvl1pPr indent="0" lvl="0"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5pPr>
            <a:lvl6pPr indent="800100" lvl="5"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6pPr>
            <a:lvl7pPr indent="965200" lvl="6"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7pPr>
            <a:lvl8pPr indent="1130300" lvl="7"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8pPr>
            <a:lvl9pPr indent="1282700" lvl="8"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9pPr>
          </a:lstStyle>
          <a:p/>
        </p:txBody>
      </p:sp>
      <p:sp>
        <p:nvSpPr>
          <p:cNvPr id="92" name="Shape 92"/>
          <p:cNvSpPr txBox="1"/>
          <p:nvPr>
            <p:ph idx="1" type="body"/>
          </p:nvPr>
        </p:nvSpPr>
        <p:spPr>
          <a:xfrm>
            <a:off x="669726" y="1830585"/>
            <a:ext cx="3750600" cy="4420200"/>
          </a:xfrm>
          <a:prstGeom prst="rect">
            <a:avLst/>
          </a:prstGeom>
          <a:noFill/>
          <a:ln>
            <a:noFill/>
          </a:ln>
        </p:spPr>
        <p:txBody>
          <a:bodyPr anchorCtr="0" anchor="ctr" bIns="64275" lIns="64275" rIns="64275" tIns="64275"/>
          <a:lstStyle>
            <a:lvl1pPr indent="-152400" lvl="0" marL="241300" marR="0" rtl="0" algn="l">
              <a:lnSpc>
                <a:spcPct val="100000"/>
              </a:lnSpc>
              <a:spcBef>
                <a:spcPts val="2300"/>
              </a:spcBef>
              <a:spcAft>
                <a:spcPts val="0"/>
              </a:spcAft>
              <a:buClr>
                <a:srgbClr val="000000"/>
              </a:buClr>
              <a:buSzPct val="75000"/>
              <a:buFont typeface="Helvetica Neue"/>
              <a:buChar char="•"/>
              <a:defRPr b="0" i="0" sz="2000" u="none" cap="none" strike="noStrike">
                <a:solidFill>
                  <a:srgbClr val="000000"/>
                </a:solidFill>
                <a:latin typeface="Helvetica Neue"/>
                <a:ea typeface="Helvetica Neue"/>
                <a:cs typeface="Helvetica Neue"/>
                <a:sym typeface="Helvetica Neue"/>
              </a:defRPr>
            </a:lvl1pPr>
            <a:lvl2pPr indent="-152400" lvl="1" marL="482600" marR="0" rtl="0" algn="l">
              <a:lnSpc>
                <a:spcPct val="100000"/>
              </a:lnSpc>
              <a:spcBef>
                <a:spcPts val="2300"/>
              </a:spcBef>
              <a:spcAft>
                <a:spcPts val="0"/>
              </a:spcAft>
              <a:buClr>
                <a:srgbClr val="000000"/>
              </a:buClr>
              <a:buSzPct val="75000"/>
              <a:buFont typeface="Helvetica Neue"/>
              <a:buChar char="•"/>
              <a:defRPr b="0" i="0" sz="2000" u="none" cap="none" strike="noStrike">
                <a:solidFill>
                  <a:srgbClr val="000000"/>
                </a:solidFill>
                <a:latin typeface="Helvetica Neue"/>
                <a:ea typeface="Helvetica Neue"/>
                <a:cs typeface="Helvetica Neue"/>
                <a:sym typeface="Helvetica Neue"/>
              </a:defRPr>
            </a:lvl2pPr>
            <a:lvl3pPr indent="-152400" lvl="2" marL="723900" marR="0" rtl="0" algn="l">
              <a:lnSpc>
                <a:spcPct val="100000"/>
              </a:lnSpc>
              <a:spcBef>
                <a:spcPts val="2300"/>
              </a:spcBef>
              <a:spcAft>
                <a:spcPts val="0"/>
              </a:spcAft>
              <a:buClr>
                <a:srgbClr val="000000"/>
              </a:buClr>
              <a:buSzPct val="75000"/>
              <a:buFont typeface="Helvetica Neue"/>
              <a:buChar char="•"/>
              <a:defRPr b="0" i="0" sz="2000" u="none" cap="none" strike="noStrike">
                <a:solidFill>
                  <a:srgbClr val="000000"/>
                </a:solidFill>
                <a:latin typeface="Helvetica Neue"/>
                <a:ea typeface="Helvetica Neue"/>
                <a:cs typeface="Helvetica Neue"/>
                <a:sym typeface="Helvetica Neue"/>
              </a:defRPr>
            </a:lvl3pPr>
            <a:lvl4pPr indent="-152400" lvl="3" marL="965200" marR="0" rtl="0" algn="l">
              <a:lnSpc>
                <a:spcPct val="100000"/>
              </a:lnSpc>
              <a:spcBef>
                <a:spcPts val="2300"/>
              </a:spcBef>
              <a:spcAft>
                <a:spcPts val="0"/>
              </a:spcAft>
              <a:buClr>
                <a:srgbClr val="000000"/>
              </a:buClr>
              <a:buSzPct val="75000"/>
              <a:buFont typeface="Helvetica Neue"/>
              <a:buChar char="•"/>
              <a:defRPr b="0" i="0" sz="2000" u="none" cap="none" strike="noStrike">
                <a:solidFill>
                  <a:srgbClr val="000000"/>
                </a:solidFill>
                <a:latin typeface="Helvetica Neue"/>
                <a:ea typeface="Helvetica Neue"/>
                <a:cs typeface="Helvetica Neue"/>
                <a:sym typeface="Helvetica Neue"/>
              </a:defRPr>
            </a:lvl4pPr>
            <a:lvl5pPr indent="-152400" lvl="4" marL="1206500" marR="0" rtl="0" algn="l">
              <a:lnSpc>
                <a:spcPct val="100000"/>
              </a:lnSpc>
              <a:spcBef>
                <a:spcPts val="2300"/>
              </a:spcBef>
              <a:spcAft>
                <a:spcPts val="0"/>
              </a:spcAft>
              <a:buClr>
                <a:srgbClr val="000000"/>
              </a:buClr>
              <a:buSzPct val="75000"/>
              <a:buFont typeface="Helvetica Neue"/>
              <a:buChar char="•"/>
              <a:defRPr b="0" i="0" sz="20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93" name="Shape 93"/>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 Top">
    <p:spTree>
      <p:nvGrpSpPr>
        <p:cNvPr id="94" name="Shape 94"/>
        <p:cNvGrpSpPr/>
        <p:nvPr/>
      </p:nvGrpSpPr>
      <p:grpSpPr>
        <a:xfrm>
          <a:off x="0" y="0"/>
          <a:ext cx="0" cy="0"/>
          <a:chOff x="0" y="0"/>
          <a:chExt cx="0" cy="0"/>
        </a:xfrm>
      </p:grpSpPr>
      <p:sp>
        <p:nvSpPr>
          <p:cNvPr id="95" name="Shape 95"/>
          <p:cNvSpPr txBox="1"/>
          <p:nvPr>
            <p:ph type="title"/>
          </p:nvPr>
        </p:nvSpPr>
        <p:spPr>
          <a:xfrm>
            <a:off x="669726" y="312539"/>
            <a:ext cx="7804500" cy="1518000"/>
          </a:xfrm>
          <a:prstGeom prst="rect">
            <a:avLst/>
          </a:prstGeom>
          <a:noFill/>
          <a:ln>
            <a:noFill/>
          </a:ln>
        </p:spPr>
        <p:txBody>
          <a:bodyPr anchorCtr="0" anchor="ctr" bIns="64275" lIns="64275" rIns="64275" tIns="64275"/>
          <a:lstStyle>
            <a:lvl1pPr indent="0" lvl="0"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5pPr>
            <a:lvl6pPr indent="800100" lvl="5"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6pPr>
            <a:lvl7pPr indent="965200" lvl="6"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7pPr>
            <a:lvl8pPr indent="1130300" lvl="7"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8pPr>
            <a:lvl9pPr indent="1282700" lvl="8"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9pPr>
          </a:lstStyle>
          <a:p/>
        </p:txBody>
      </p:sp>
      <p:sp>
        <p:nvSpPr>
          <p:cNvPr id="96" name="Shape 96"/>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amp; Bullets">
    <p:spTree>
      <p:nvGrpSpPr>
        <p:cNvPr id="97" name="Shape 97"/>
        <p:cNvGrpSpPr/>
        <p:nvPr/>
      </p:nvGrpSpPr>
      <p:grpSpPr>
        <a:xfrm>
          <a:off x="0" y="0"/>
          <a:ext cx="0" cy="0"/>
          <a:chOff x="0" y="0"/>
          <a:chExt cx="0" cy="0"/>
        </a:xfrm>
      </p:grpSpPr>
      <p:sp>
        <p:nvSpPr>
          <p:cNvPr id="98" name="Shape 98"/>
          <p:cNvSpPr txBox="1"/>
          <p:nvPr>
            <p:ph type="title"/>
          </p:nvPr>
        </p:nvSpPr>
        <p:spPr>
          <a:xfrm>
            <a:off x="669726" y="312539"/>
            <a:ext cx="7804500" cy="1518000"/>
          </a:xfrm>
          <a:prstGeom prst="rect">
            <a:avLst/>
          </a:prstGeom>
          <a:noFill/>
          <a:ln>
            <a:noFill/>
          </a:ln>
        </p:spPr>
        <p:txBody>
          <a:bodyPr anchorCtr="0" anchor="ctr" bIns="64275" lIns="64275" rIns="64275" tIns="64275"/>
          <a:lstStyle>
            <a:lvl1pPr indent="0" lvl="0"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5pPr>
            <a:lvl6pPr indent="800100" lvl="5"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6pPr>
            <a:lvl7pPr indent="965200" lvl="6"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7pPr>
            <a:lvl8pPr indent="1130300" lvl="7"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8pPr>
            <a:lvl9pPr indent="1282700" lvl="8"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9pPr>
          </a:lstStyle>
          <a:p/>
        </p:txBody>
      </p:sp>
      <p:sp>
        <p:nvSpPr>
          <p:cNvPr id="99" name="Shape 99"/>
          <p:cNvSpPr txBox="1"/>
          <p:nvPr>
            <p:ph idx="1" type="body"/>
          </p:nvPr>
        </p:nvSpPr>
        <p:spPr>
          <a:xfrm>
            <a:off x="669726" y="1830585"/>
            <a:ext cx="7804500" cy="4420200"/>
          </a:xfrm>
          <a:prstGeom prst="rect">
            <a:avLst/>
          </a:prstGeom>
          <a:noFill/>
          <a:ln>
            <a:noFill/>
          </a:ln>
        </p:spPr>
        <p:txBody>
          <a:bodyPr anchorCtr="0" anchor="ctr"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00" name="Shape 100"/>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amp; Subtitle">
    <p:spTree>
      <p:nvGrpSpPr>
        <p:cNvPr id="101" name="Shape 101"/>
        <p:cNvGrpSpPr/>
        <p:nvPr/>
      </p:nvGrpSpPr>
      <p:grpSpPr>
        <a:xfrm>
          <a:off x="0" y="0"/>
          <a:ext cx="0" cy="0"/>
          <a:chOff x="0" y="0"/>
          <a:chExt cx="0" cy="0"/>
        </a:xfrm>
      </p:grpSpPr>
      <p:sp>
        <p:nvSpPr>
          <p:cNvPr id="102" name="Shape 102"/>
          <p:cNvSpPr txBox="1"/>
          <p:nvPr>
            <p:ph type="title"/>
          </p:nvPr>
        </p:nvSpPr>
        <p:spPr>
          <a:xfrm>
            <a:off x="892968" y="1151929"/>
            <a:ext cx="7358100" cy="2321700"/>
          </a:xfrm>
          <a:prstGeom prst="rect">
            <a:avLst/>
          </a:prstGeom>
          <a:noFill/>
          <a:ln>
            <a:noFill/>
          </a:ln>
        </p:spPr>
        <p:txBody>
          <a:bodyPr anchorCtr="0" anchor="b" bIns="64275" lIns="64275" rIns="64275" tIns="64275"/>
          <a:lstStyle>
            <a:lvl1pPr indent="0" lvl="0"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5pPr>
            <a:lvl6pPr indent="800100" lvl="5"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6pPr>
            <a:lvl7pPr indent="965200" lvl="6"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7pPr>
            <a:lvl8pPr indent="1130300" lvl="7"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8pPr>
            <a:lvl9pPr indent="1282700" lvl="8"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9pPr>
          </a:lstStyle>
          <a:p/>
        </p:txBody>
      </p:sp>
      <p:sp>
        <p:nvSpPr>
          <p:cNvPr id="103" name="Shape 103"/>
          <p:cNvSpPr txBox="1"/>
          <p:nvPr>
            <p:ph idx="1" type="body"/>
          </p:nvPr>
        </p:nvSpPr>
        <p:spPr>
          <a:xfrm>
            <a:off x="892968" y="3536156"/>
            <a:ext cx="7358100" cy="794700"/>
          </a:xfrm>
          <a:prstGeom prst="rect">
            <a:avLst/>
          </a:prstGeom>
          <a:noFill/>
          <a:ln>
            <a:noFill/>
          </a:ln>
        </p:spPr>
        <p:txBody>
          <a:bodyPr anchorCtr="0" anchor="t" bIns="64275" lIns="64275" rIns="64275" tIns="64275"/>
          <a:lstStyle>
            <a:lvl1pPr indent="0" lvl="0"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04" name="Shape 104"/>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 Horizontal">
    <p:spTree>
      <p:nvGrpSpPr>
        <p:cNvPr id="105" name="Shape 105"/>
        <p:cNvGrpSpPr/>
        <p:nvPr/>
      </p:nvGrpSpPr>
      <p:grpSpPr>
        <a:xfrm>
          <a:off x="0" y="0"/>
          <a:ext cx="0" cy="0"/>
          <a:chOff x="0" y="0"/>
          <a:chExt cx="0" cy="0"/>
        </a:xfrm>
      </p:grpSpPr>
      <p:sp>
        <p:nvSpPr>
          <p:cNvPr id="106" name="Shape 106"/>
          <p:cNvSpPr/>
          <p:nvPr>
            <p:ph idx="2" type="pic"/>
          </p:nvPr>
        </p:nvSpPr>
        <p:spPr>
          <a:xfrm>
            <a:off x="1129605" y="446484"/>
            <a:ext cx="6876000" cy="4161300"/>
          </a:xfrm>
          <a:prstGeom prst="rect">
            <a:avLst/>
          </a:prstGeom>
          <a:noFill/>
          <a:ln>
            <a:noFill/>
          </a:ln>
        </p:spPr>
        <p:txBody>
          <a:bodyPr anchorCtr="0" anchor="t"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07" name="Shape 107"/>
          <p:cNvSpPr txBox="1"/>
          <p:nvPr>
            <p:ph type="title"/>
          </p:nvPr>
        </p:nvSpPr>
        <p:spPr>
          <a:xfrm>
            <a:off x="892968" y="4723804"/>
            <a:ext cx="7358100" cy="1000200"/>
          </a:xfrm>
          <a:prstGeom prst="rect">
            <a:avLst/>
          </a:prstGeom>
          <a:noFill/>
          <a:ln>
            <a:noFill/>
          </a:ln>
        </p:spPr>
        <p:txBody>
          <a:bodyPr anchorCtr="0" anchor="b" bIns="64275" lIns="64275" rIns="64275" tIns="64275"/>
          <a:lstStyle>
            <a:lvl1pPr indent="0" lvl="0"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5pPr>
            <a:lvl6pPr indent="800100" lvl="5"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6pPr>
            <a:lvl7pPr indent="965200" lvl="6"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7pPr>
            <a:lvl8pPr indent="1130300" lvl="7"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8pPr>
            <a:lvl9pPr indent="1282700" lvl="8"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9pPr>
          </a:lstStyle>
          <a:p/>
        </p:txBody>
      </p:sp>
      <p:sp>
        <p:nvSpPr>
          <p:cNvPr id="108" name="Shape 108"/>
          <p:cNvSpPr txBox="1"/>
          <p:nvPr>
            <p:ph idx="1" type="body"/>
          </p:nvPr>
        </p:nvSpPr>
        <p:spPr>
          <a:xfrm>
            <a:off x="892968" y="5759648"/>
            <a:ext cx="7358100" cy="794700"/>
          </a:xfrm>
          <a:prstGeom prst="rect">
            <a:avLst/>
          </a:prstGeom>
          <a:noFill/>
          <a:ln>
            <a:noFill/>
          </a:ln>
        </p:spPr>
        <p:txBody>
          <a:bodyPr anchorCtr="0" anchor="t" bIns="64275" lIns="64275" rIns="64275" tIns="64275"/>
          <a:lstStyle>
            <a:lvl1pPr indent="0" lvl="0"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09" name="Shape 109"/>
          <p:cNvSpPr txBox="1"/>
          <p:nvPr>
            <p:ph idx="12" type="sldNum"/>
          </p:nvPr>
        </p:nvSpPr>
        <p:spPr>
          <a:xfrm>
            <a:off x="4437983" y="6500812"/>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 Center">
    <p:spTree>
      <p:nvGrpSpPr>
        <p:cNvPr id="110" name="Shape 110"/>
        <p:cNvGrpSpPr/>
        <p:nvPr/>
      </p:nvGrpSpPr>
      <p:grpSpPr>
        <a:xfrm>
          <a:off x="0" y="0"/>
          <a:ext cx="0" cy="0"/>
          <a:chOff x="0" y="0"/>
          <a:chExt cx="0" cy="0"/>
        </a:xfrm>
      </p:grpSpPr>
      <p:sp>
        <p:nvSpPr>
          <p:cNvPr id="111" name="Shape 111"/>
          <p:cNvSpPr txBox="1"/>
          <p:nvPr>
            <p:ph type="title"/>
          </p:nvPr>
        </p:nvSpPr>
        <p:spPr>
          <a:xfrm>
            <a:off x="892968" y="2268140"/>
            <a:ext cx="7358100" cy="2321700"/>
          </a:xfrm>
          <a:prstGeom prst="rect">
            <a:avLst/>
          </a:prstGeom>
          <a:noFill/>
          <a:ln>
            <a:noFill/>
          </a:ln>
        </p:spPr>
        <p:txBody>
          <a:bodyPr anchorCtr="0" anchor="ctr" bIns="64275" lIns="64275" rIns="64275" tIns="64275"/>
          <a:lstStyle>
            <a:lvl1pPr indent="0" lvl="0"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5pPr>
            <a:lvl6pPr indent="800100" lvl="5"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6pPr>
            <a:lvl7pPr indent="965200" lvl="6"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7pPr>
            <a:lvl8pPr indent="1130300" lvl="7"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8pPr>
            <a:lvl9pPr indent="1282700" lvl="8"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9pPr>
          </a:lstStyle>
          <a:p/>
        </p:txBody>
      </p:sp>
      <p:sp>
        <p:nvSpPr>
          <p:cNvPr id="112" name="Shape 112"/>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 Vertical">
    <p:spTree>
      <p:nvGrpSpPr>
        <p:cNvPr id="113" name="Shape 113"/>
        <p:cNvGrpSpPr/>
        <p:nvPr/>
      </p:nvGrpSpPr>
      <p:grpSpPr>
        <a:xfrm>
          <a:off x="0" y="0"/>
          <a:ext cx="0" cy="0"/>
          <a:chOff x="0" y="0"/>
          <a:chExt cx="0" cy="0"/>
        </a:xfrm>
      </p:grpSpPr>
      <p:sp>
        <p:nvSpPr>
          <p:cNvPr id="114" name="Shape 114"/>
          <p:cNvSpPr/>
          <p:nvPr>
            <p:ph idx="2" type="pic"/>
          </p:nvPr>
        </p:nvSpPr>
        <p:spPr>
          <a:xfrm>
            <a:off x="4723804" y="446484"/>
            <a:ext cx="3750600" cy="5786400"/>
          </a:xfrm>
          <a:prstGeom prst="rect">
            <a:avLst/>
          </a:prstGeom>
          <a:noFill/>
          <a:ln>
            <a:noFill/>
          </a:ln>
        </p:spPr>
        <p:txBody>
          <a:bodyPr anchorCtr="0" anchor="t"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15" name="Shape 115"/>
          <p:cNvSpPr txBox="1"/>
          <p:nvPr>
            <p:ph type="title"/>
          </p:nvPr>
        </p:nvSpPr>
        <p:spPr>
          <a:xfrm>
            <a:off x="669726" y="446484"/>
            <a:ext cx="3750600" cy="2804100"/>
          </a:xfrm>
          <a:prstGeom prst="rect">
            <a:avLst/>
          </a:prstGeom>
          <a:noFill/>
          <a:ln>
            <a:noFill/>
          </a:ln>
        </p:spPr>
        <p:txBody>
          <a:bodyPr anchorCtr="0" anchor="b" bIns="64275" lIns="64275" rIns="64275" tIns="64275"/>
          <a:lstStyle>
            <a:lvl1pPr indent="0" lvl="0" marL="0" marR="0" rtl="0" algn="ctr">
              <a:lnSpc>
                <a:spcPct val="100000"/>
              </a:lnSpc>
              <a:spcBef>
                <a:spcPts val="0"/>
              </a:spcBef>
              <a:spcAft>
                <a:spcPts val="0"/>
              </a:spcAft>
              <a:buClr>
                <a:srgbClr val="000000"/>
              </a:buClr>
              <a:buFont typeface="Helvetica Neue"/>
              <a:buNone/>
              <a:defRPr b="0" i="0" sz="42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5pPr>
            <a:lvl6pPr indent="800100" lvl="5"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6pPr>
            <a:lvl7pPr indent="965200" lvl="6"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7pPr>
            <a:lvl8pPr indent="1130300" lvl="7"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8pPr>
            <a:lvl9pPr indent="1282700" lvl="8" marL="0" marR="0" rtl="0" algn="ctr">
              <a:lnSpc>
                <a:spcPct val="100000"/>
              </a:lnSpc>
              <a:spcBef>
                <a:spcPts val="0"/>
              </a:spcBef>
              <a:spcAft>
                <a:spcPts val="0"/>
              </a:spcAft>
              <a:buClr>
                <a:srgbClr val="000000"/>
              </a:buClr>
              <a:buFont typeface="Helvetica Neue"/>
              <a:buNone/>
              <a:defRPr b="0" i="0" sz="5600" u="none" cap="none" strike="noStrike">
                <a:solidFill>
                  <a:srgbClr val="000000"/>
                </a:solidFill>
                <a:latin typeface="Helvetica Neue"/>
                <a:ea typeface="Helvetica Neue"/>
                <a:cs typeface="Helvetica Neue"/>
                <a:sym typeface="Helvetica Neue"/>
              </a:defRPr>
            </a:lvl9pPr>
          </a:lstStyle>
          <a:p/>
        </p:txBody>
      </p:sp>
      <p:sp>
        <p:nvSpPr>
          <p:cNvPr id="116" name="Shape 116"/>
          <p:cNvSpPr txBox="1"/>
          <p:nvPr>
            <p:ph idx="1" type="body"/>
          </p:nvPr>
        </p:nvSpPr>
        <p:spPr>
          <a:xfrm>
            <a:off x="669726" y="3348632"/>
            <a:ext cx="3750600" cy="2884500"/>
          </a:xfrm>
          <a:prstGeom prst="rect">
            <a:avLst/>
          </a:prstGeom>
          <a:noFill/>
          <a:ln>
            <a:noFill/>
          </a:ln>
        </p:spPr>
        <p:txBody>
          <a:bodyPr anchorCtr="0" anchor="t" bIns="64275" lIns="64275" rIns="64275" tIns="64275"/>
          <a:lstStyle>
            <a:lvl1pPr indent="0" lvl="0"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Font typeface="Helvetica Neue"/>
              <a:buNone/>
              <a:defRPr b="0" i="0" sz="23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17" name="Shape 117"/>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ullets">
    <p:spTree>
      <p:nvGrpSpPr>
        <p:cNvPr id="118" name="Shape 118"/>
        <p:cNvGrpSpPr/>
        <p:nvPr/>
      </p:nvGrpSpPr>
      <p:grpSpPr>
        <a:xfrm>
          <a:off x="0" y="0"/>
          <a:ext cx="0" cy="0"/>
          <a:chOff x="0" y="0"/>
          <a:chExt cx="0" cy="0"/>
        </a:xfrm>
      </p:grpSpPr>
      <p:sp>
        <p:nvSpPr>
          <p:cNvPr id="119" name="Shape 119"/>
          <p:cNvSpPr txBox="1"/>
          <p:nvPr>
            <p:ph idx="1" type="body"/>
          </p:nvPr>
        </p:nvSpPr>
        <p:spPr>
          <a:xfrm>
            <a:off x="669726" y="892968"/>
            <a:ext cx="7804500" cy="5072100"/>
          </a:xfrm>
          <a:prstGeom prst="rect">
            <a:avLst/>
          </a:prstGeom>
          <a:noFill/>
          <a:ln>
            <a:noFill/>
          </a:ln>
        </p:spPr>
        <p:txBody>
          <a:bodyPr anchorCtr="0" anchor="ctr"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20" name="Shape 120"/>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 3 Up">
    <p:spTree>
      <p:nvGrpSpPr>
        <p:cNvPr id="121" name="Shape 121"/>
        <p:cNvGrpSpPr/>
        <p:nvPr/>
      </p:nvGrpSpPr>
      <p:grpSpPr>
        <a:xfrm>
          <a:off x="0" y="0"/>
          <a:ext cx="0" cy="0"/>
          <a:chOff x="0" y="0"/>
          <a:chExt cx="0" cy="0"/>
        </a:xfrm>
      </p:grpSpPr>
      <p:sp>
        <p:nvSpPr>
          <p:cNvPr id="122" name="Shape 122"/>
          <p:cNvSpPr/>
          <p:nvPr>
            <p:ph idx="2" type="pic"/>
          </p:nvPr>
        </p:nvSpPr>
        <p:spPr>
          <a:xfrm>
            <a:off x="4723804" y="3580804"/>
            <a:ext cx="3750600" cy="2652000"/>
          </a:xfrm>
          <a:prstGeom prst="rect">
            <a:avLst/>
          </a:prstGeom>
          <a:noFill/>
          <a:ln>
            <a:noFill/>
          </a:ln>
        </p:spPr>
        <p:txBody>
          <a:bodyPr anchorCtr="0" anchor="t"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23" name="Shape 123"/>
          <p:cNvSpPr/>
          <p:nvPr>
            <p:ph idx="3" type="pic"/>
          </p:nvPr>
        </p:nvSpPr>
        <p:spPr>
          <a:xfrm>
            <a:off x="4728176" y="625078"/>
            <a:ext cx="3750600" cy="2652000"/>
          </a:xfrm>
          <a:prstGeom prst="rect">
            <a:avLst/>
          </a:prstGeom>
          <a:noFill/>
          <a:ln>
            <a:noFill/>
          </a:ln>
        </p:spPr>
        <p:txBody>
          <a:bodyPr anchorCtr="0" anchor="t"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24" name="Shape 124"/>
          <p:cNvSpPr/>
          <p:nvPr>
            <p:ph idx="4" type="pic"/>
          </p:nvPr>
        </p:nvSpPr>
        <p:spPr>
          <a:xfrm>
            <a:off x="669726" y="625078"/>
            <a:ext cx="3750600" cy="5607900"/>
          </a:xfrm>
          <a:prstGeom prst="rect">
            <a:avLst/>
          </a:prstGeom>
          <a:noFill/>
          <a:ln>
            <a:noFill/>
          </a:ln>
        </p:spPr>
        <p:txBody>
          <a:bodyPr anchorCtr="0" anchor="t"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25" name="Shape 125"/>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Quote">
    <p:spTree>
      <p:nvGrpSpPr>
        <p:cNvPr id="126" name="Shape 126"/>
        <p:cNvGrpSpPr/>
        <p:nvPr/>
      </p:nvGrpSpPr>
      <p:grpSpPr>
        <a:xfrm>
          <a:off x="0" y="0"/>
          <a:ext cx="0" cy="0"/>
          <a:chOff x="0" y="0"/>
          <a:chExt cx="0" cy="0"/>
        </a:xfrm>
      </p:grpSpPr>
      <p:sp>
        <p:nvSpPr>
          <p:cNvPr id="127" name="Shape 127"/>
          <p:cNvSpPr txBox="1"/>
          <p:nvPr>
            <p:ph idx="1" type="body"/>
          </p:nvPr>
        </p:nvSpPr>
        <p:spPr>
          <a:xfrm>
            <a:off x="892968" y="4473773"/>
            <a:ext cx="7358100" cy="330300"/>
          </a:xfrm>
          <a:prstGeom prst="rect">
            <a:avLst/>
          </a:prstGeom>
          <a:noFill/>
          <a:ln>
            <a:noFill/>
          </a:ln>
        </p:spPr>
        <p:txBody>
          <a:bodyPr anchorCtr="0" anchor="t" bIns="64275" lIns="64275" rIns="64275" tIns="64275"/>
          <a:lstStyle>
            <a:lvl1pPr indent="0" lvl="0" marL="0" marR="0" rtl="0" algn="ctr">
              <a:lnSpc>
                <a:spcPct val="100000"/>
              </a:lnSpc>
              <a:spcBef>
                <a:spcPts val="0"/>
              </a:spcBef>
              <a:spcAft>
                <a:spcPts val="0"/>
              </a:spcAft>
              <a:buClr>
                <a:srgbClr val="000000"/>
              </a:buClr>
              <a:buFont typeface="Helvetica Neue"/>
              <a:buNone/>
              <a:defRPr b="0" i="0" sz="17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28" name="Shape 128"/>
          <p:cNvSpPr txBox="1"/>
          <p:nvPr>
            <p:ph idx="2" type="body"/>
          </p:nvPr>
        </p:nvSpPr>
        <p:spPr>
          <a:xfrm>
            <a:off x="892968" y="3000375"/>
            <a:ext cx="7358100" cy="482100"/>
          </a:xfrm>
          <a:prstGeom prst="rect">
            <a:avLst/>
          </a:prstGeom>
          <a:noFill/>
          <a:ln>
            <a:noFill/>
          </a:ln>
        </p:spPr>
        <p:txBody>
          <a:bodyPr anchorCtr="0" anchor="ctr" bIns="64275" lIns="64275" rIns="64275" tIns="64275"/>
          <a:lstStyle>
            <a:lvl1pPr indent="0" lvl="0" marL="0" marR="0" rtl="0" algn="ctr">
              <a:lnSpc>
                <a:spcPct val="100000"/>
              </a:lnSpc>
              <a:spcBef>
                <a:spcPts val="0"/>
              </a:spcBef>
              <a:spcAft>
                <a:spcPts val="0"/>
              </a:spcAft>
              <a:buClr>
                <a:srgbClr val="000000"/>
              </a:buClr>
              <a:buFont typeface="Helvetica Neue"/>
              <a:buNone/>
              <a:defRPr b="0" i="0" sz="27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29" name="Shape 129"/>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hoto">
    <p:spTree>
      <p:nvGrpSpPr>
        <p:cNvPr id="130" name="Shape 130"/>
        <p:cNvGrpSpPr/>
        <p:nvPr/>
      </p:nvGrpSpPr>
      <p:grpSpPr>
        <a:xfrm>
          <a:off x="0" y="0"/>
          <a:ext cx="0" cy="0"/>
          <a:chOff x="0" y="0"/>
          <a:chExt cx="0" cy="0"/>
        </a:xfrm>
      </p:grpSpPr>
      <p:sp>
        <p:nvSpPr>
          <p:cNvPr id="131" name="Shape 131"/>
          <p:cNvSpPr/>
          <p:nvPr>
            <p:ph idx="2" type="pic"/>
          </p:nvPr>
        </p:nvSpPr>
        <p:spPr>
          <a:xfrm>
            <a:off x="0" y="0"/>
            <a:ext cx="9144000" cy="6858000"/>
          </a:xfrm>
          <a:prstGeom prst="rect">
            <a:avLst/>
          </a:prstGeom>
          <a:noFill/>
          <a:ln>
            <a:noFill/>
          </a:ln>
        </p:spPr>
        <p:txBody>
          <a:bodyPr anchorCtr="0" anchor="t"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132" name="Shape 132"/>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lank">
    <p:spTree>
      <p:nvGrpSpPr>
        <p:cNvPr id="133" name="Shape 133"/>
        <p:cNvGrpSpPr/>
        <p:nvPr/>
      </p:nvGrpSpPr>
      <p:grpSpPr>
        <a:xfrm>
          <a:off x="0" y="0"/>
          <a:ext cx="0" cy="0"/>
          <a:chOff x="0" y="0"/>
          <a:chExt cx="0" cy="0"/>
        </a:xfrm>
      </p:grpSpPr>
      <p:sp>
        <p:nvSpPr>
          <p:cNvPr id="134" name="Shape 134"/>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3.xml"/><Relationship Id="rId12" Type="http://schemas.openxmlformats.org/officeDocument/2006/relationships/slideLayout" Target="../slideLayouts/slideLayout11.xml"/><Relationship Id="rId1" Type="http://schemas.openxmlformats.org/officeDocument/2006/relationships/image" Target="../media/image0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2.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pic>
        <p:nvPicPr>
          <p:cNvPr descr="CHA PPT Masthead.png" id="15" name="Shape 15"/>
          <p:cNvPicPr preferRelativeResize="0"/>
          <p:nvPr/>
        </p:nvPicPr>
        <p:blipFill rotWithShape="1">
          <a:blip r:embed="rId1">
            <a:alphaModFix/>
          </a:blip>
          <a:srcRect b="0" l="0" r="0" t="0"/>
          <a:stretch/>
        </p:blipFill>
        <p:spPr>
          <a:xfrm>
            <a:off x="0" y="0"/>
            <a:ext cx="9144000" cy="56604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FFFFFF"/>
        </a:solidFill>
      </p:bgPr>
    </p:bg>
    <p:spTree>
      <p:nvGrpSpPr>
        <p:cNvPr id="85" name="Shape 85"/>
        <p:cNvGrpSpPr/>
        <p:nvPr/>
      </p:nvGrpSpPr>
      <p:grpSpPr>
        <a:xfrm>
          <a:off x="0" y="0"/>
          <a:ext cx="0" cy="0"/>
          <a:chOff x="0" y="0"/>
          <a:chExt cx="0" cy="0"/>
        </a:xfrm>
      </p:grpSpPr>
      <p:sp>
        <p:nvSpPr>
          <p:cNvPr id="86" name="Shape 86"/>
          <p:cNvSpPr txBox="1"/>
          <p:nvPr>
            <p:ph type="title"/>
          </p:nvPr>
        </p:nvSpPr>
        <p:spPr>
          <a:xfrm>
            <a:off x="669726" y="312539"/>
            <a:ext cx="7804500" cy="1518000"/>
          </a:xfrm>
          <a:prstGeom prst="rect">
            <a:avLst/>
          </a:prstGeom>
          <a:noFill/>
          <a:ln>
            <a:noFill/>
          </a:ln>
        </p:spPr>
        <p:txBody>
          <a:bodyPr anchorCtr="0" anchor="ctr" bIns="64275" lIns="64275" rIns="64275" tIns="64275"/>
          <a:lstStyle>
            <a:lvl1pPr indent="0" lvl="0"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1pPr>
            <a:lvl2pPr indent="165100" lvl="1"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2pPr>
            <a:lvl3pPr indent="317500" lvl="2"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3pPr>
            <a:lvl4pPr indent="482600" lvl="3"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4pPr>
            <a:lvl5pPr indent="647700" lvl="4"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5pPr>
            <a:lvl6pPr indent="800100" lvl="5"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6pPr>
            <a:lvl7pPr indent="965200" lvl="6"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7pPr>
            <a:lvl8pPr indent="1130300" lvl="7"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8pPr>
            <a:lvl9pPr indent="1282700" lvl="8" marL="0" marR="0" rtl="0" algn="ctr">
              <a:lnSpc>
                <a:spcPct val="100000"/>
              </a:lnSpc>
              <a:spcBef>
                <a:spcPts val="0"/>
              </a:spcBef>
              <a:spcAft>
                <a:spcPts val="0"/>
              </a:spcAft>
              <a:buClr>
                <a:srgbClr val="000000"/>
              </a:buClr>
              <a:buSzPct val="25000"/>
              <a:buFont typeface="Helvetica Neue"/>
              <a:buNone/>
              <a:defRPr b="0" i="0" sz="5600" u="none" cap="none" strike="noStrike">
                <a:solidFill>
                  <a:srgbClr val="000000"/>
                </a:solidFill>
                <a:latin typeface="Helvetica Neue"/>
                <a:ea typeface="Helvetica Neue"/>
                <a:cs typeface="Helvetica Neue"/>
                <a:sym typeface="Helvetica Neue"/>
              </a:defRPr>
            </a:lvl9pPr>
          </a:lstStyle>
          <a:p/>
        </p:txBody>
      </p:sp>
      <p:sp>
        <p:nvSpPr>
          <p:cNvPr id="87" name="Shape 87"/>
          <p:cNvSpPr txBox="1"/>
          <p:nvPr>
            <p:ph idx="1" type="body"/>
          </p:nvPr>
        </p:nvSpPr>
        <p:spPr>
          <a:xfrm>
            <a:off x="669726" y="1830585"/>
            <a:ext cx="7804500" cy="4420200"/>
          </a:xfrm>
          <a:prstGeom prst="rect">
            <a:avLst/>
          </a:prstGeom>
          <a:noFill/>
          <a:ln>
            <a:noFill/>
          </a:ln>
        </p:spPr>
        <p:txBody>
          <a:bodyPr anchorCtr="0" anchor="ctr" bIns="64275" lIns="64275" rIns="64275" tIns="64275"/>
          <a:lstStyle>
            <a:lvl1pPr indent="-203200" lvl="0" marL="3175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1pPr>
            <a:lvl2pPr indent="-190500" lvl="1" marL="6223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2pPr>
            <a:lvl3pPr indent="-190500" lvl="2" marL="9398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3pPr>
            <a:lvl4pPr indent="-190500" lvl="3" marL="1244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4pPr>
            <a:lvl5pPr indent="-190500" lvl="4" marL="15621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5pPr>
            <a:lvl6pPr indent="-190500" lvl="5" marL="18796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6pPr>
            <a:lvl7pPr indent="-190500" lvl="6" marL="21844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7pPr>
            <a:lvl8pPr indent="-190500" lvl="7" marL="25019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8pPr>
            <a:lvl9pPr indent="-190500" lvl="8" marL="2806700" marR="0" rtl="0" algn="l">
              <a:lnSpc>
                <a:spcPct val="100000"/>
              </a:lnSpc>
              <a:spcBef>
                <a:spcPts val="3000"/>
              </a:spcBef>
              <a:spcAft>
                <a:spcPts val="0"/>
              </a:spcAft>
              <a:buClr>
                <a:srgbClr val="000000"/>
              </a:buClr>
              <a:buSzPct val="76000"/>
              <a:buFont typeface="Helvetica Neue"/>
              <a:buChar char="•"/>
              <a:defRPr b="0" i="0" sz="2500" u="none" cap="none" strike="noStrike">
                <a:solidFill>
                  <a:srgbClr val="000000"/>
                </a:solidFill>
                <a:latin typeface="Helvetica Neue"/>
                <a:ea typeface="Helvetica Neue"/>
                <a:cs typeface="Helvetica Neue"/>
                <a:sym typeface="Helvetica Neue"/>
              </a:defRPr>
            </a:lvl9pPr>
          </a:lstStyle>
          <a:p/>
        </p:txBody>
      </p:sp>
      <p:sp>
        <p:nvSpPr>
          <p:cNvPr id="88" name="Shape 88"/>
          <p:cNvSpPr txBox="1"/>
          <p:nvPr>
            <p:ph idx="12" type="sldNum"/>
          </p:nvPr>
        </p:nvSpPr>
        <p:spPr>
          <a:xfrm>
            <a:off x="4437983" y="6505277"/>
            <a:ext cx="258900" cy="267900"/>
          </a:xfrm>
          <a:prstGeom prst="rect">
            <a:avLst/>
          </a:prstGeom>
          <a:noFill/>
          <a:ln>
            <a:noFill/>
          </a:ln>
        </p:spPr>
        <p:txBody>
          <a:bodyPr anchorCtr="0" anchor="t"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fld id="{00000000-1234-1234-1234-123412341234}" type="slidenum">
              <a:rPr b="0" i="0" lang="en-US" sz="1300" u="none" cap="none" strike="noStrike">
                <a:solidFill>
                  <a:srgbClr val="000000"/>
                </a:solidFill>
                <a:latin typeface="Helvetica Neue"/>
                <a:ea typeface="Helvetica Neue"/>
                <a:cs typeface="Helvetica Neue"/>
                <a:sym typeface="Helvetica Neue"/>
              </a:rPr>
              <a:t>‹#›</a:t>
            </a:fld>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0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0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0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05.jpg"/><Relationship Id="rId4" Type="http://schemas.openxmlformats.org/officeDocument/2006/relationships/image" Target="../media/image0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0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0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0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08.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9" name="Shape 139"/>
        <p:cNvGrpSpPr/>
        <p:nvPr/>
      </p:nvGrpSpPr>
      <p:grpSpPr>
        <a:xfrm>
          <a:off x="0" y="0"/>
          <a:ext cx="0" cy="0"/>
          <a:chOff x="0" y="0"/>
          <a:chExt cx="0" cy="0"/>
        </a:xfrm>
      </p:grpSpPr>
      <p:sp>
        <p:nvSpPr>
          <p:cNvPr id="140" name="Shape 140"/>
          <p:cNvSpPr txBox="1"/>
          <p:nvPr>
            <p:ph type="ctrTitle"/>
          </p:nvPr>
        </p:nvSpPr>
        <p:spPr>
          <a:xfrm>
            <a:off x="5201728" y="840903"/>
            <a:ext cx="3256472" cy="2759546"/>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t/>
            </a:r>
            <a:endParaRPr b="0" i="0" sz="2400" u="none" cap="none" strike="noStrike">
              <a:solidFill>
                <a:schemeClr val="dk1"/>
              </a:solidFill>
              <a:latin typeface="Calibri"/>
              <a:ea typeface="Calibri"/>
              <a:cs typeface="Calibri"/>
              <a:sym typeface="Calibri"/>
            </a:endParaRPr>
          </a:p>
        </p:txBody>
      </p:sp>
      <p:sp>
        <p:nvSpPr>
          <p:cNvPr id="141" name="Shape 141"/>
          <p:cNvSpPr txBox="1"/>
          <p:nvPr>
            <p:ph idx="1" type="subTitle"/>
          </p:nvPr>
        </p:nvSpPr>
        <p:spPr>
          <a:xfrm>
            <a:off x="301923" y="3886198"/>
            <a:ext cx="8591910" cy="2324818"/>
          </a:xfrm>
          <a:prstGeom prst="rect">
            <a:avLst/>
          </a:prstGeom>
          <a:noFill/>
          <a:ln>
            <a:noFill/>
          </a:ln>
        </p:spPr>
        <p:txBody>
          <a:bodyPr anchorCtr="0" anchor="t" bIns="45700" lIns="91425" rIns="91425" tIns="45700">
            <a:noAutofit/>
          </a:bodyPr>
          <a:lstStyle/>
          <a:p>
            <a:pPr indent="0" lvl="0" marL="0" marR="0" rtl="0" algn="ctr">
              <a:lnSpc>
                <a:spcPct val="80000"/>
              </a:lnSpc>
              <a:spcBef>
                <a:spcPts val="0"/>
              </a:spcBef>
              <a:spcAft>
                <a:spcPts val="0"/>
              </a:spcAft>
              <a:buClr>
                <a:srgbClr val="888888"/>
              </a:buClr>
              <a:buSzPct val="25000"/>
              <a:buFont typeface="Arial"/>
              <a:buNone/>
            </a:pPr>
            <a:r>
              <a:t/>
            </a:r>
            <a:endParaRPr b="0" i="0" sz="1530" u="none" cap="none" strike="noStrike">
              <a:solidFill>
                <a:srgbClr val="888888"/>
              </a:solidFill>
              <a:latin typeface="Calibri"/>
              <a:ea typeface="Calibri"/>
              <a:cs typeface="Calibri"/>
              <a:sym typeface="Calibri"/>
            </a:endParaRPr>
          </a:p>
          <a:p>
            <a:pPr indent="0" lvl="0" marL="0" marR="0" rtl="0" algn="ctr">
              <a:lnSpc>
                <a:spcPct val="80000"/>
              </a:lnSpc>
              <a:spcBef>
                <a:spcPts val="680"/>
              </a:spcBef>
              <a:spcAft>
                <a:spcPts val="0"/>
              </a:spcAft>
              <a:buClr>
                <a:schemeClr val="dk2"/>
              </a:buClr>
              <a:buSzPct val="25000"/>
              <a:buFont typeface="Arial"/>
              <a:buNone/>
            </a:pPr>
            <a:r>
              <a:rPr b="0" i="0" lang="en-US" sz="3400" u="none" cap="none" strike="noStrike">
                <a:solidFill>
                  <a:schemeClr val="dk2"/>
                </a:solidFill>
                <a:latin typeface="Calibri"/>
                <a:ea typeface="Calibri"/>
                <a:cs typeface="Calibri"/>
                <a:sym typeface="Calibri"/>
              </a:rPr>
              <a:t>Breaking the Communication Barriers</a:t>
            </a:r>
          </a:p>
          <a:p>
            <a:pPr indent="0" lvl="0" marL="0" marR="0" rtl="0" algn="ctr">
              <a:lnSpc>
                <a:spcPct val="80000"/>
              </a:lnSpc>
              <a:spcBef>
                <a:spcPts val="680"/>
              </a:spcBef>
              <a:spcAft>
                <a:spcPts val="0"/>
              </a:spcAft>
              <a:buClr>
                <a:schemeClr val="dk2"/>
              </a:buClr>
              <a:buSzPct val="25000"/>
              <a:buFont typeface="Arial"/>
              <a:buNone/>
            </a:pPr>
            <a:r>
              <a:rPr b="0" i="0" lang="en-US" sz="3400" u="none" cap="none" strike="noStrike">
                <a:solidFill>
                  <a:schemeClr val="dk2"/>
                </a:solidFill>
                <a:latin typeface="Calibri"/>
                <a:ea typeface="Calibri"/>
                <a:cs typeface="Calibri"/>
                <a:sym typeface="Calibri"/>
              </a:rPr>
              <a:t>A Staff Driven Initiative</a:t>
            </a:r>
          </a:p>
          <a:p>
            <a:pPr indent="0" lvl="0" marL="0" marR="0" rtl="0" algn="ctr">
              <a:lnSpc>
                <a:spcPct val="80000"/>
              </a:lnSpc>
              <a:spcBef>
                <a:spcPts val="493"/>
              </a:spcBef>
              <a:spcAft>
                <a:spcPts val="0"/>
              </a:spcAft>
              <a:buClr>
                <a:srgbClr val="0070C0"/>
              </a:buClr>
              <a:buSzPct val="25000"/>
              <a:buFont typeface="Arial"/>
              <a:buNone/>
            </a:pPr>
            <a:r>
              <a:rPr b="0" i="0" lang="en-US" sz="2465" u="none" cap="none" strike="noStrike">
                <a:solidFill>
                  <a:srgbClr val="0070C0"/>
                </a:solidFill>
                <a:latin typeface="Calibri"/>
                <a:ea typeface="Calibri"/>
                <a:cs typeface="Calibri"/>
                <a:sym typeface="Calibri"/>
              </a:rPr>
              <a:t>Sarai Lamothe BSN, RN</a:t>
            </a:r>
            <a:br>
              <a:rPr b="0" i="0" lang="en-US" sz="2465" u="none" cap="none" strike="noStrike">
                <a:solidFill>
                  <a:srgbClr val="0070C0"/>
                </a:solidFill>
                <a:latin typeface="Calibri"/>
                <a:ea typeface="Calibri"/>
                <a:cs typeface="Calibri"/>
                <a:sym typeface="Calibri"/>
              </a:rPr>
            </a:br>
            <a:r>
              <a:rPr b="0" i="0" lang="en-US" sz="2465" u="none" cap="none" strike="noStrike">
                <a:solidFill>
                  <a:srgbClr val="0070C0"/>
                </a:solidFill>
                <a:latin typeface="Calibri"/>
                <a:ea typeface="Calibri"/>
                <a:cs typeface="Calibri"/>
                <a:sym typeface="Calibri"/>
              </a:rPr>
              <a:t>Stephanie Racca BSN, RN</a:t>
            </a:r>
            <a:br>
              <a:rPr b="0" i="0" lang="en-US" sz="2465" u="none" cap="none" strike="noStrike">
                <a:solidFill>
                  <a:srgbClr val="0070C0"/>
                </a:solidFill>
                <a:latin typeface="Calibri"/>
                <a:ea typeface="Calibri"/>
                <a:cs typeface="Calibri"/>
                <a:sym typeface="Calibri"/>
              </a:rPr>
            </a:br>
            <a:r>
              <a:rPr b="0" i="0" lang="en-US" sz="2465" u="none" cap="none" strike="noStrike">
                <a:solidFill>
                  <a:srgbClr val="0070C0"/>
                </a:solidFill>
                <a:latin typeface="Calibri"/>
                <a:ea typeface="Calibri"/>
                <a:cs typeface="Calibri"/>
                <a:sym typeface="Calibri"/>
              </a:rPr>
              <a:t>Candice Stahl BSN, RN</a:t>
            </a:r>
          </a:p>
          <a:p>
            <a:pPr indent="0" lvl="0" marL="0" marR="0" rtl="0" algn="ctr">
              <a:lnSpc>
                <a:spcPct val="80000"/>
              </a:lnSpc>
              <a:spcBef>
                <a:spcPts val="306"/>
              </a:spcBef>
              <a:spcAft>
                <a:spcPts val="0"/>
              </a:spcAft>
              <a:buClr>
                <a:srgbClr val="888888"/>
              </a:buClr>
              <a:buSzPct val="25000"/>
              <a:buFont typeface="Arial"/>
              <a:buNone/>
            </a:pPr>
            <a:r>
              <a:t/>
            </a:r>
            <a:endParaRPr b="0" i="0" sz="1530" u="none" cap="none" strike="noStrike">
              <a:solidFill>
                <a:srgbClr val="888888"/>
              </a:solidFill>
              <a:latin typeface="Calibri"/>
              <a:ea typeface="Calibri"/>
              <a:cs typeface="Calibri"/>
              <a:sym typeface="Calibri"/>
            </a:endParaRPr>
          </a:p>
          <a:p>
            <a:pPr indent="0" lvl="0" marL="0" marR="0" rtl="0" algn="ctr">
              <a:lnSpc>
                <a:spcPct val="80000"/>
              </a:lnSpc>
              <a:spcBef>
                <a:spcPts val="306"/>
              </a:spcBef>
              <a:spcAft>
                <a:spcPts val="0"/>
              </a:spcAft>
              <a:buClr>
                <a:srgbClr val="888888"/>
              </a:buClr>
              <a:buSzPct val="25000"/>
              <a:buFont typeface="Arial"/>
              <a:buNone/>
            </a:pPr>
            <a:r>
              <a:t/>
            </a:r>
            <a:endParaRPr b="0" i="0" sz="1530" u="none" cap="none" strike="noStrike">
              <a:solidFill>
                <a:srgbClr val="888888"/>
              </a:solidFill>
              <a:latin typeface="Calibri"/>
              <a:ea typeface="Calibri"/>
              <a:cs typeface="Calibri"/>
              <a:sym typeface="Calibri"/>
            </a:endParaRPr>
          </a:p>
          <a:p>
            <a:pPr indent="0" lvl="0" marL="0" marR="0" rtl="0" algn="ctr">
              <a:lnSpc>
                <a:spcPct val="80000"/>
              </a:lnSpc>
              <a:spcBef>
                <a:spcPts val="306"/>
              </a:spcBef>
              <a:spcAft>
                <a:spcPts val="0"/>
              </a:spcAft>
              <a:buClr>
                <a:srgbClr val="888888"/>
              </a:buClr>
              <a:buSzPct val="25000"/>
              <a:buFont typeface="Arial"/>
              <a:buNone/>
            </a:pPr>
            <a:r>
              <a:t/>
            </a:r>
            <a:endParaRPr b="0" i="0" sz="1530" u="none" cap="none" strike="noStrike">
              <a:solidFill>
                <a:srgbClr val="888888"/>
              </a:solidFill>
              <a:latin typeface="Calibri"/>
              <a:ea typeface="Calibri"/>
              <a:cs typeface="Calibri"/>
              <a:sym typeface="Calibri"/>
            </a:endParaRPr>
          </a:p>
          <a:p>
            <a:pPr indent="0" lvl="0" marL="0" marR="0" rtl="0" algn="ctr">
              <a:lnSpc>
                <a:spcPct val="80000"/>
              </a:lnSpc>
              <a:spcBef>
                <a:spcPts val="306"/>
              </a:spcBef>
              <a:spcAft>
                <a:spcPts val="0"/>
              </a:spcAft>
              <a:buClr>
                <a:srgbClr val="888888"/>
              </a:buClr>
              <a:buSzPct val="25000"/>
              <a:buFont typeface="Arial"/>
              <a:buNone/>
            </a:pPr>
            <a:r>
              <a:t/>
            </a:r>
            <a:endParaRPr b="0" i="0" sz="1530" u="none" cap="none" strike="noStrike">
              <a:solidFill>
                <a:srgbClr val="888888"/>
              </a:solidFill>
              <a:latin typeface="Calibri"/>
              <a:ea typeface="Calibri"/>
              <a:cs typeface="Calibri"/>
              <a:sym typeface="Calibri"/>
            </a:endParaRPr>
          </a:p>
          <a:p>
            <a:pPr indent="0" lvl="0" marL="0" marR="0" rtl="0" algn="ctr">
              <a:lnSpc>
                <a:spcPct val="80000"/>
              </a:lnSpc>
              <a:spcBef>
                <a:spcPts val="544"/>
              </a:spcBef>
              <a:spcAft>
                <a:spcPts val="0"/>
              </a:spcAft>
              <a:buClr>
                <a:srgbClr val="888888"/>
              </a:buClr>
              <a:buSzPct val="25000"/>
              <a:buFont typeface="Arial"/>
              <a:buNone/>
            </a:pPr>
            <a:r>
              <a:t/>
            </a:r>
            <a:endParaRPr b="0" i="0" sz="2720" u="none" cap="none" strike="noStrike">
              <a:solidFill>
                <a:srgbClr val="888888"/>
              </a:solidFill>
              <a:latin typeface="Calibri"/>
              <a:ea typeface="Calibri"/>
              <a:cs typeface="Calibri"/>
              <a:sym typeface="Calibri"/>
            </a:endParaRPr>
          </a:p>
          <a:p>
            <a:pPr indent="0" lvl="0" marL="0" marR="0" rtl="0" algn="ctr">
              <a:lnSpc>
                <a:spcPct val="80000"/>
              </a:lnSpc>
              <a:spcBef>
                <a:spcPts val="544"/>
              </a:spcBef>
              <a:buClr>
                <a:srgbClr val="888888"/>
              </a:buClr>
              <a:buSzPct val="25000"/>
              <a:buFont typeface="Arial"/>
              <a:buNone/>
            </a:pPr>
            <a:r>
              <a:t/>
            </a:r>
            <a:endParaRPr b="0" i="0" sz="2720" u="none" cap="none" strike="noStrike">
              <a:solidFill>
                <a:srgbClr val="888888"/>
              </a:solidFill>
              <a:latin typeface="Calibri"/>
              <a:ea typeface="Calibri"/>
              <a:cs typeface="Calibri"/>
              <a:sym typeface="Calibri"/>
            </a:endParaRPr>
          </a:p>
        </p:txBody>
      </p:sp>
      <p:pic>
        <p:nvPicPr>
          <p:cNvPr id="142" name="Shape 142"/>
          <p:cNvPicPr preferRelativeResize="0"/>
          <p:nvPr/>
        </p:nvPicPr>
        <p:blipFill rotWithShape="1">
          <a:blip r:embed="rId3">
            <a:alphaModFix/>
          </a:blip>
          <a:srcRect b="0" l="0" r="0" t="0"/>
          <a:stretch/>
        </p:blipFill>
        <p:spPr>
          <a:xfrm>
            <a:off x="914400" y="633983"/>
            <a:ext cx="7543800" cy="353567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6" name="Shape 146"/>
        <p:cNvGrpSpPr/>
        <p:nvPr/>
      </p:nvGrpSpPr>
      <p:grpSpPr>
        <a:xfrm>
          <a:off x="0" y="0"/>
          <a:ext cx="0" cy="0"/>
          <a:chOff x="0" y="0"/>
          <a:chExt cx="0" cy="0"/>
        </a:xfrm>
      </p:grpSpPr>
      <p:sp>
        <p:nvSpPr>
          <p:cNvPr id="147" name="Shape 147"/>
          <p:cNvSpPr txBox="1"/>
          <p:nvPr>
            <p:ph idx="1" type="subTitle"/>
          </p:nvPr>
        </p:nvSpPr>
        <p:spPr>
          <a:xfrm>
            <a:off x="554175" y="5498028"/>
            <a:ext cx="7767900" cy="1188600"/>
          </a:xfrm>
          <a:prstGeom prst="rect">
            <a:avLst/>
          </a:prstGeom>
          <a:noFill/>
          <a:ln>
            <a:noFill/>
          </a:ln>
        </p:spPr>
        <p:txBody>
          <a:bodyPr anchorCtr="0" anchor="t" bIns="45700" lIns="91425" rIns="91425" tIns="45700">
            <a:noAutofit/>
          </a:bodyPr>
          <a:lstStyle/>
          <a:p>
            <a:pPr indent="0" lvl="0" marL="0" marR="0" rtl="0" algn="ctr">
              <a:spcBef>
                <a:spcPts val="0"/>
              </a:spcBef>
              <a:buClr>
                <a:srgbClr val="002060"/>
              </a:buClr>
              <a:buSzPct val="25000"/>
              <a:buFont typeface="Arial"/>
              <a:buNone/>
            </a:pPr>
            <a:r>
              <a:t/>
            </a:r>
            <a:endParaRPr b="0" i="0" sz="2400" u="none" cap="none" strike="noStrike">
              <a:solidFill>
                <a:srgbClr val="002060"/>
              </a:solidFill>
              <a:latin typeface="Calibri"/>
              <a:ea typeface="Calibri"/>
              <a:cs typeface="Calibri"/>
              <a:sym typeface="Calibri"/>
            </a:endParaRPr>
          </a:p>
        </p:txBody>
      </p:sp>
      <p:pic>
        <p:nvPicPr>
          <p:cNvPr id="148" name="Shape 148"/>
          <p:cNvPicPr preferRelativeResize="0"/>
          <p:nvPr/>
        </p:nvPicPr>
        <p:blipFill rotWithShape="1">
          <a:blip r:embed="rId3">
            <a:alphaModFix/>
          </a:blip>
          <a:srcRect b="3258" l="8044" r="5822" t="8433"/>
          <a:stretch/>
        </p:blipFill>
        <p:spPr>
          <a:xfrm>
            <a:off x="1613250" y="768125"/>
            <a:ext cx="5687400" cy="4063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2" name="Shape 152"/>
        <p:cNvGrpSpPr/>
        <p:nvPr/>
      </p:nvGrpSpPr>
      <p:grpSpPr>
        <a:xfrm>
          <a:off x="0" y="0"/>
          <a:ext cx="0" cy="0"/>
          <a:chOff x="0" y="0"/>
          <a:chExt cx="0" cy="0"/>
        </a:xfrm>
      </p:grpSpPr>
      <p:sp>
        <p:nvSpPr>
          <p:cNvPr id="153" name="Shape 153"/>
          <p:cNvSpPr txBox="1"/>
          <p:nvPr>
            <p:ph type="ctrTitle"/>
          </p:nvPr>
        </p:nvSpPr>
        <p:spPr>
          <a:xfrm>
            <a:off x="685800" y="667808"/>
            <a:ext cx="7772400" cy="8535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lang="en-US"/>
              <a:t>Focus Group Goals</a:t>
            </a:r>
          </a:p>
        </p:txBody>
      </p:sp>
      <p:sp>
        <p:nvSpPr>
          <p:cNvPr id="154" name="Shape 154"/>
          <p:cNvSpPr txBox="1"/>
          <p:nvPr>
            <p:ph idx="1" type="subTitle"/>
          </p:nvPr>
        </p:nvSpPr>
        <p:spPr>
          <a:xfrm>
            <a:off x="685800" y="1555124"/>
            <a:ext cx="7772400" cy="4889700"/>
          </a:xfrm>
          <a:prstGeom prst="rect">
            <a:avLst/>
          </a:prstGeom>
          <a:noFill/>
          <a:ln>
            <a:noFill/>
          </a:ln>
        </p:spPr>
        <p:txBody>
          <a:bodyPr anchorCtr="0" anchor="t" bIns="45700" lIns="91425" rIns="91425" tIns="45700">
            <a:noAutofit/>
          </a:bodyPr>
          <a:lstStyle/>
          <a:p>
            <a:pPr indent="-386080" lvl="0" marL="457200" marR="0" rtl="0" algn="l">
              <a:lnSpc>
                <a:spcPct val="80000"/>
              </a:lnSpc>
              <a:spcBef>
                <a:spcPts val="496"/>
              </a:spcBef>
              <a:spcAft>
                <a:spcPts val="0"/>
              </a:spcAft>
              <a:buClr>
                <a:schemeClr val="dk1"/>
              </a:buClr>
              <a:buSzPct val="99200"/>
              <a:buFont typeface="Calibri"/>
              <a:buChar char="●"/>
            </a:pPr>
            <a:r>
              <a:rPr b="0" i="0" lang="en-US" sz="2480" u="none" cap="none" strike="noStrike">
                <a:solidFill>
                  <a:schemeClr val="dk1"/>
                </a:solidFill>
                <a:latin typeface="Calibri"/>
                <a:ea typeface="Calibri"/>
                <a:cs typeface="Calibri"/>
                <a:sym typeface="Calibri"/>
              </a:rPr>
              <a:t>Establish a safe environment for both nurses and nursing assistants to identify and openly discuss their concerns about communication problems. </a:t>
            </a:r>
          </a:p>
          <a:p>
            <a:pPr indent="-386080" lvl="0" marL="457200" marR="0" rtl="0" algn="l">
              <a:lnSpc>
                <a:spcPct val="80000"/>
              </a:lnSpc>
              <a:spcBef>
                <a:spcPts val="496"/>
              </a:spcBef>
              <a:spcAft>
                <a:spcPts val="0"/>
              </a:spcAft>
              <a:buClr>
                <a:schemeClr val="dk1"/>
              </a:buClr>
              <a:buSzPct val="99200"/>
              <a:buChar char="●"/>
            </a:pPr>
            <a:r>
              <a:rPr lang="en-US" sz="2480">
                <a:solidFill>
                  <a:schemeClr val="dk1"/>
                </a:solidFill>
              </a:rPr>
              <a:t>E</a:t>
            </a:r>
            <a:r>
              <a:rPr b="0" i="0" lang="en-US" sz="2480" u="none" cap="none" strike="noStrike">
                <a:solidFill>
                  <a:schemeClr val="dk1"/>
                </a:solidFill>
                <a:latin typeface="Calibri"/>
                <a:ea typeface="Calibri"/>
                <a:cs typeface="Calibri"/>
                <a:sym typeface="Calibri"/>
              </a:rPr>
              <a:t>ncourage mutual understanding on both sides with the help of the nurse manager and an HR staff. </a:t>
            </a:r>
          </a:p>
          <a:p>
            <a:pPr indent="-386080" lvl="0" marL="457200" marR="0" rtl="0" algn="l">
              <a:lnSpc>
                <a:spcPct val="80000"/>
              </a:lnSpc>
              <a:spcBef>
                <a:spcPts val="496"/>
              </a:spcBef>
              <a:spcAft>
                <a:spcPts val="0"/>
              </a:spcAft>
              <a:buClr>
                <a:schemeClr val="dk1"/>
              </a:buClr>
              <a:buSzPct val="99200"/>
              <a:buFont typeface="Calibri"/>
              <a:buChar char="●"/>
            </a:pPr>
            <a:r>
              <a:rPr b="0" i="0" lang="en-US" sz="2480" u="none" cap="none" strike="noStrike">
                <a:solidFill>
                  <a:schemeClr val="dk1"/>
                </a:solidFill>
                <a:latin typeface="Calibri"/>
                <a:ea typeface="Calibri"/>
                <a:cs typeface="Calibri"/>
                <a:sym typeface="Calibri"/>
              </a:rPr>
              <a:t>Develop an appropriate communication style based on input from both the nurses and nursing assistants. </a:t>
            </a:r>
          </a:p>
          <a:p>
            <a:pPr indent="-386080" lvl="0" marL="457200" marR="0" rtl="0" algn="l">
              <a:lnSpc>
                <a:spcPct val="80000"/>
              </a:lnSpc>
              <a:spcBef>
                <a:spcPts val="496"/>
              </a:spcBef>
              <a:spcAft>
                <a:spcPts val="0"/>
              </a:spcAft>
              <a:buClr>
                <a:schemeClr val="dk1"/>
              </a:buClr>
              <a:buSzPct val="99200"/>
              <a:buChar char="●"/>
            </a:pPr>
            <a:r>
              <a:rPr b="0" i="0" lang="en-US" sz="2480" u="none" cap="none" strike="noStrike">
                <a:solidFill>
                  <a:schemeClr val="dk1"/>
                </a:solidFill>
                <a:latin typeface="Calibri"/>
                <a:ea typeface="Calibri"/>
                <a:cs typeface="Calibri"/>
                <a:sym typeface="Calibri"/>
              </a:rPr>
              <a:t>Share mutual agreements with all nurses and nursing assistants</a:t>
            </a:r>
            <a:r>
              <a:rPr lang="en-US" sz="2480">
                <a:solidFill>
                  <a:schemeClr val="dk1"/>
                </a:solidFill>
              </a:rPr>
              <a:t>.</a:t>
            </a:r>
          </a:p>
          <a:p>
            <a:pPr indent="-386080" lvl="0" marL="457200" marR="0" rtl="0" algn="l">
              <a:lnSpc>
                <a:spcPct val="80000"/>
              </a:lnSpc>
              <a:spcBef>
                <a:spcPts val="496"/>
              </a:spcBef>
              <a:spcAft>
                <a:spcPts val="0"/>
              </a:spcAft>
              <a:buClr>
                <a:schemeClr val="dk1"/>
              </a:buClr>
              <a:buSzPct val="99200"/>
              <a:buFont typeface="Calibri"/>
              <a:buChar char="●"/>
            </a:pPr>
            <a:r>
              <a:rPr b="0" i="0" lang="en-US" sz="2480" u="none" cap="none" strike="noStrike">
                <a:solidFill>
                  <a:schemeClr val="dk1"/>
                </a:solidFill>
                <a:latin typeface="Calibri"/>
                <a:ea typeface="Calibri"/>
                <a:cs typeface="Calibri"/>
                <a:sym typeface="Calibri"/>
              </a:rPr>
              <a:t>Periodic meetings to evaluate communication style improvement on the unit.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8" name="Shape 158"/>
        <p:cNvGrpSpPr/>
        <p:nvPr/>
      </p:nvGrpSpPr>
      <p:grpSpPr>
        <a:xfrm>
          <a:off x="0" y="0"/>
          <a:ext cx="0" cy="0"/>
          <a:chOff x="0" y="0"/>
          <a:chExt cx="0" cy="0"/>
        </a:xfrm>
      </p:grpSpPr>
      <p:sp>
        <p:nvSpPr>
          <p:cNvPr id="159" name="Shape 159"/>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lang="en-US"/>
              <a:t>Feedback</a:t>
            </a:r>
          </a:p>
        </p:txBody>
      </p:sp>
      <p:sp>
        <p:nvSpPr>
          <p:cNvPr id="160" name="Shape 160"/>
          <p:cNvSpPr txBox="1"/>
          <p:nvPr>
            <p:ph idx="1" type="body"/>
          </p:nvPr>
        </p:nvSpPr>
        <p:spPr>
          <a:xfrm>
            <a:off x="457200" y="1277000"/>
            <a:ext cx="4494300" cy="4849200"/>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chemeClr val="dk1"/>
              </a:buClr>
              <a:buSzPct val="99200"/>
              <a:buFont typeface="Arial"/>
              <a:buChar char="-"/>
            </a:pPr>
            <a:r>
              <a:rPr b="0" i="0" lang="en-US" sz="2480" u="none" cap="none" strike="noStrike">
                <a:solidFill>
                  <a:schemeClr val="dk1"/>
                </a:solidFill>
                <a:latin typeface="Calibri"/>
                <a:ea typeface="Calibri"/>
                <a:cs typeface="Calibri"/>
                <a:sym typeface="Calibri"/>
              </a:rPr>
              <a:t>Respect maintained during meetings.</a:t>
            </a:r>
          </a:p>
          <a:p>
            <a:pPr indent="-342900" lvl="0" marL="342900" marR="0" rtl="0" algn="l">
              <a:lnSpc>
                <a:spcPct val="80000"/>
              </a:lnSpc>
              <a:spcBef>
                <a:spcPts val="496"/>
              </a:spcBef>
              <a:spcAft>
                <a:spcPts val="0"/>
              </a:spcAft>
              <a:buClr>
                <a:schemeClr val="dk1"/>
              </a:buClr>
              <a:buSzPct val="99200"/>
              <a:buFont typeface="Arial"/>
              <a:buChar char="-"/>
            </a:pPr>
            <a:r>
              <a:rPr b="0" i="0" lang="en-US" sz="2480" u="none" cap="none" strike="noStrike">
                <a:solidFill>
                  <a:schemeClr val="dk1"/>
                </a:solidFill>
                <a:latin typeface="Calibri"/>
                <a:ea typeface="Calibri"/>
                <a:cs typeface="Calibri"/>
                <a:sym typeface="Calibri"/>
              </a:rPr>
              <a:t>Positive experiences shared on both sides. </a:t>
            </a:r>
          </a:p>
          <a:p>
            <a:pPr indent="-342900" lvl="0" marL="342900" marR="0" rtl="0" algn="l">
              <a:lnSpc>
                <a:spcPct val="80000"/>
              </a:lnSpc>
              <a:spcBef>
                <a:spcPts val="496"/>
              </a:spcBef>
              <a:spcAft>
                <a:spcPts val="0"/>
              </a:spcAft>
              <a:buClr>
                <a:schemeClr val="dk1"/>
              </a:buClr>
              <a:buSzPct val="99200"/>
              <a:buFont typeface="Arial"/>
              <a:buChar char="-"/>
            </a:pPr>
            <a:r>
              <a:rPr b="0" i="0" lang="en-US" sz="2480" u="none" cap="none" strike="noStrike">
                <a:solidFill>
                  <a:schemeClr val="dk1"/>
                </a:solidFill>
                <a:latin typeface="Calibri"/>
                <a:ea typeface="Calibri"/>
                <a:cs typeface="Calibri"/>
                <a:sym typeface="Calibri"/>
              </a:rPr>
              <a:t>Negative experiences discussed in a non-judgmental manner. </a:t>
            </a:r>
          </a:p>
          <a:p>
            <a:pPr indent="-342900" lvl="0" marL="342900" marR="0" rtl="0" algn="l">
              <a:lnSpc>
                <a:spcPct val="80000"/>
              </a:lnSpc>
              <a:spcBef>
                <a:spcPts val="496"/>
              </a:spcBef>
              <a:spcAft>
                <a:spcPts val="0"/>
              </a:spcAft>
              <a:buClr>
                <a:schemeClr val="dk1"/>
              </a:buClr>
              <a:buSzPct val="99200"/>
              <a:buFont typeface="Arial"/>
              <a:buChar char="-"/>
            </a:pPr>
            <a:r>
              <a:rPr b="0" i="0" lang="en-US" sz="2480" u="none" cap="none" strike="noStrike">
                <a:solidFill>
                  <a:schemeClr val="dk1"/>
                </a:solidFill>
                <a:latin typeface="Calibri"/>
                <a:ea typeface="Calibri"/>
                <a:cs typeface="Calibri"/>
                <a:sym typeface="Calibri"/>
              </a:rPr>
              <a:t>Overall ease with discussing negative experiences. </a:t>
            </a:r>
          </a:p>
          <a:p>
            <a:pPr indent="-342900" lvl="0" marL="342900" marR="0" rtl="0" algn="l">
              <a:lnSpc>
                <a:spcPct val="80000"/>
              </a:lnSpc>
              <a:spcBef>
                <a:spcPts val="496"/>
              </a:spcBef>
              <a:spcAft>
                <a:spcPts val="0"/>
              </a:spcAft>
              <a:buClr>
                <a:schemeClr val="dk1"/>
              </a:buClr>
              <a:buSzPct val="99200"/>
              <a:buFont typeface="Arial"/>
              <a:buChar char="-"/>
            </a:pPr>
            <a:r>
              <a:rPr b="0" i="0" lang="en-US" sz="2480" u="none" cap="none" strike="noStrike">
                <a:solidFill>
                  <a:schemeClr val="dk1"/>
                </a:solidFill>
                <a:latin typeface="Calibri"/>
                <a:ea typeface="Calibri"/>
                <a:cs typeface="Calibri"/>
                <a:sym typeface="Calibri"/>
              </a:rPr>
              <a:t>Willingness exhibited on both sides to work with each other beyond the focus group meetings.  </a:t>
            </a:r>
          </a:p>
          <a:p>
            <a:pPr indent="-342900" lvl="0" marL="342900" marR="0" rtl="0" algn="l">
              <a:lnSpc>
                <a:spcPct val="80000"/>
              </a:lnSpc>
              <a:spcBef>
                <a:spcPts val="496"/>
              </a:spcBef>
              <a:buClr>
                <a:schemeClr val="dk1"/>
              </a:buClr>
              <a:buSzPct val="99200"/>
              <a:buFont typeface="Arial"/>
              <a:buNone/>
            </a:pPr>
            <a:r>
              <a:t/>
            </a:r>
            <a:endParaRPr b="0" i="0" sz="2480" u="none" cap="none" strike="noStrike">
              <a:solidFill>
                <a:schemeClr val="dk1"/>
              </a:solidFill>
              <a:latin typeface="Calibri"/>
              <a:ea typeface="Calibri"/>
              <a:cs typeface="Calibri"/>
              <a:sym typeface="Calibri"/>
            </a:endParaRPr>
          </a:p>
        </p:txBody>
      </p:sp>
      <p:pic>
        <p:nvPicPr>
          <p:cNvPr id="161" name="Shape 161"/>
          <p:cNvPicPr preferRelativeResize="0"/>
          <p:nvPr/>
        </p:nvPicPr>
        <p:blipFill rotWithShape="1">
          <a:blip r:embed="rId3">
            <a:alphaModFix/>
          </a:blip>
          <a:srcRect b="0" l="0" r="0" t="0"/>
          <a:stretch/>
        </p:blipFill>
        <p:spPr>
          <a:xfrm>
            <a:off x="5254751" y="1417637"/>
            <a:ext cx="3441573" cy="47085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6" name="Shape 166"/>
        <p:cNvGrpSpPr/>
        <p:nvPr/>
      </p:nvGrpSpPr>
      <p:grpSpPr>
        <a:xfrm>
          <a:off x="0" y="0"/>
          <a:ext cx="0" cy="0"/>
          <a:chOff x="0" y="0"/>
          <a:chExt cx="0" cy="0"/>
        </a:xfrm>
      </p:grpSpPr>
      <p:sp>
        <p:nvSpPr>
          <p:cNvPr id="167" name="Shape 167"/>
          <p:cNvSpPr txBox="1"/>
          <p:nvPr>
            <p:ph type="title"/>
          </p:nvPr>
        </p:nvSpPr>
        <p:spPr>
          <a:xfrm>
            <a:off x="457200" y="2249322"/>
            <a:ext cx="8229600" cy="1890300"/>
          </a:xfrm>
          <a:prstGeom prst="rect">
            <a:avLst/>
          </a:prstGeom>
        </p:spPr>
        <p:txBody>
          <a:bodyPr anchorCtr="0" anchor="ctr" bIns="91425" lIns="91425" rIns="91425" tIns="91425">
            <a:noAutofit/>
          </a:bodyPr>
          <a:lstStyle/>
          <a:p>
            <a:pPr lvl="0">
              <a:spcBef>
                <a:spcPts val="0"/>
              </a:spcBef>
              <a:buNone/>
            </a:pPr>
            <a:r>
              <a:rPr lang="en-US"/>
              <a:t>What did we do to address the communication issues brought forward in the focus group?</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1" name="Shape 171"/>
        <p:cNvGrpSpPr/>
        <p:nvPr/>
      </p:nvGrpSpPr>
      <p:grpSpPr>
        <a:xfrm>
          <a:off x="0" y="0"/>
          <a:ext cx="0" cy="0"/>
          <a:chOff x="0" y="0"/>
          <a:chExt cx="0" cy="0"/>
        </a:xfrm>
      </p:grpSpPr>
      <p:sp>
        <p:nvSpPr>
          <p:cNvPr id="172" name="Shape 172"/>
          <p:cNvSpPr txBox="1"/>
          <p:nvPr>
            <p:ph type="title"/>
          </p:nvPr>
        </p:nvSpPr>
        <p:spPr>
          <a:xfrm>
            <a:off x="669725" y="-68461"/>
            <a:ext cx="7804500" cy="1518000"/>
          </a:xfrm>
          <a:prstGeom prst="rect">
            <a:avLst/>
          </a:prstGeom>
          <a:noFill/>
          <a:ln>
            <a:noFill/>
          </a:ln>
        </p:spPr>
        <p:txBody>
          <a:bodyPr anchorCtr="0" anchor="ctr"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r>
              <a:rPr lang="en-US"/>
              <a:t>Implicit Messaging</a:t>
            </a:r>
          </a:p>
        </p:txBody>
      </p:sp>
      <p:pic>
        <p:nvPicPr>
          <p:cNvPr id="173" name="Shape 173"/>
          <p:cNvPicPr preferRelativeResize="0"/>
          <p:nvPr/>
        </p:nvPicPr>
        <p:blipFill rotWithShape="1">
          <a:blip r:embed="rId3">
            <a:alphaModFix/>
          </a:blip>
          <a:srcRect b="0" l="0" r="0" t="0"/>
          <a:stretch/>
        </p:blipFill>
        <p:spPr>
          <a:xfrm>
            <a:off x="0" y="1385015"/>
            <a:ext cx="9144000" cy="5320200"/>
          </a:xfrm>
          <a:prstGeom prst="rect">
            <a:avLst/>
          </a:prstGeom>
          <a:noFill/>
          <a:ln>
            <a:noFill/>
          </a:ln>
        </p:spPr>
      </p:pic>
      <p:sp>
        <p:nvSpPr>
          <p:cNvPr id="174" name="Shape 174"/>
          <p:cNvSpPr/>
          <p:nvPr/>
        </p:nvSpPr>
        <p:spPr>
          <a:xfrm>
            <a:off x="4431919" y="5400972"/>
            <a:ext cx="4607399" cy="437400"/>
          </a:xfrm>
          <a:prstGeom prst="rect">
            <a:avLst/>
          </a:prstGeom>
          <a:solidFill>
            <a:srgbClr val="FFFFFF"/>
          </a:solidFill>
          <a:ln>
            <a:noFill/>
          </a:ln>
        </p:spPr>
        <p:txBody>
          <a:bodyPr anchorCtr="0" anchor="ctr"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r>
              <a:rPr b="1" i="0" lang="en-US" sz="2400" u="none" cap="none" strike="noStrike">
                <a:solidFill>
                  <a:srgbClr val="000000"/>
                </a:solidFill>
                <a:latin typeface="Helvetica Neue"/>
                <a:ea typeface="Helvetica Neue"/>
                <a:cs typeface="Helvetica Neue"/>
                <a:sym typeface="Helvetica Neue"/>
              </a:rPr>
              <a:t>CNA: Aren’t you my colleague?</a:t>
            </a:r>
          </a:p>
        </p:txBody>
      </p:sp>
      <p:sp>
        <p:nvSpPr>
          <p:cNvPr id="175" name="Shape 175"/>
          <p:cNvSpPr/>
          <p:nvPr/>
        </p:nvSpPr>
        <p:spPr>
          <a:xfrm>
            <a:off x="62118" y="4341102"/>
            <a:ext cx="3300300" cy="803700"/>
          </a:xfrm>
          <a:prstGeom prst="rect">
            <a:avLst/>
          </a:prstGeom>
          <a:solidFill>
            <a:srgbClr val="FFFFFF"/>
          </a:solidFill>
          <a:ln>
            <a:noFill/>
          </a:ln>
        </p:spPr>
        <p:txBody>
          <a:bodyPr anchorCtr="0" anchor="ctr"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r>
              <a:rPr b="1" i="0" lang="en-US" sz="2400" u="none" cap="none" strike="noStrike">
                <a:solidFill>
                  <a:srgbClr val="000000"/>
                </a:solidFill>
                <a:latin typeface="Helvetica Neue"/>
                <a:ea typeface="Helvetica Neue"/>
                <a:cs typeface="Helvetica Neue"/>
                <a:sym typeface="Helvetica Neue"/>
              </a:rPr>
              <a:t>RN: Ask one of your colleagues to help. </a:t>
            </a:r>
          </a:p>
        </p:txBody>
      </p:sp>
      <p:sp>
        <p:nvSpPr>
          <p:cNvPr id="176" name="Shape 176"/>
          <p:cNvSpPr/>
          <p:nvPr/>
        </p:nvSpPr>
        <p:spPr>
          <a:xfrm>
            <a:off x="3064296" y="1623608"/>
            <a:ext cx="6019200" cy="437400"/>
          </a:xfrm>
          <a:prstGeom prst="rect">
            <a:avLst/>
          </a:prstGeom>
          <a:solidFill>
            <a:srgbClr val="FFFFFF"/>
          </a:solidFill>
          <a:ln>
            <a:noFill/>
          </a:ln>
        </p:spPr>
        <p:txBody>
          <a:bodyPr anchorCtr="0" anchor="ctr"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r>
              <a:rPr b="1" i="0" lang="en-US" sz="2400" u="none" cap="none" strike="noStrike">
                <a:solidFill>
                  <a:srgbClr val="000000"/>
                </a:solidFill>
                <a:latin typeface="Helvetica Neue"/>
                <a:ea typeface="Helvetica Neue"/>
                <a:cs typeface="Helvetica Neue"/>
                <a:sym typeface="Helvetica Neue"/>
              </a:rPr>
              <a:t>CNA: Can you help me with something?</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0" name="Shape 180"/>
        <p:cNvGrpSpPr/>
        <p:nvPr/>
      </p:nvGrpSpPr>
      <p:grpSpPr>
        <a:xfrm>
          <a:off x="0" y="0"/>
          <a:ext cx="0" cy="0"/>
          <a:chOff x="0" y="0"/>
          <a:chExt cx="0" cy="0"/>
        </a:xfrm>
      </p:grpSpPr>
      <p:pic>
        <p:nvPicPr>
          <p:cNvPr id="181" name="Shape 181"/>
          <p:cNvPicPr preferRelativeResize="0"/>
          <p:nvPr/>
        </p:nvPicPr>
        <p:blipFill rotWithShape="1">
          <a:blip r:embed="rId3">
            <a:alphaModFix/>
          </a:blip>
          <a:srcRect b="0" l="0" r="0" t="0"/>
          <a:stretch/>
        </p:blipFill>
        <p:spPr>
          <a:xfrm>
            <a:off x="1927786" y="654536"/>
            <a:ext cx="5457900" cy="3123899"/>
          </a:xfrm>
          <a:prstGeom prst="rect">
            <a:avLst/>
          </a:prstGeom>
          <a:noFill/>
          <a:ln>
            <a:noFill/>
          </a:ln>
        </p:spPr>
      </p:pic>
      <p:pic>
        <p:nvPicPr>
          <p:cNvPr id="182" name="Shape 182"/>
          <p:cNvPicPr preferRelativeResize="0"/>
          <p:nvPr/>
        </p:nvPicPr>
        <p:blipFill rotWithShape="1">
          <a:blip r:embed="rId4">
            <a:alphaModFix/>
          </a:blip>
          <a:srcRect b="0" l="0" r="0" t="0"/>
          <a:stretch/>
        </p:blipFill>
        <p:spPr>
          <a:xfrm>
            <a:off x="1927786" y="3823360"/>
            <a:ext cx="5457900" cy="3003900"/>
          </a:xfrm>
          <a:prstGeom prst="rect">
            <a:avLst/>
          </a:prstGeom>
          <a:noFill/>
          <a:ln>
            <a:noFill/>
          </a:ln>
        </p:spPr>
      </p:pic>
      <p:sp>
        <p:nvSpPr>
          <p:cNvPr id="183" name="Shape 183"/>
          <p:cNvSpPr/>
          <p:nvPr/>
        </p:nvSpPr>
        <p:spPr>
          <a:xfrm>
            <a:off x="173865" y="35209"/>
            <a:ext cx="8796300" cy="607200"/>
          </a:xfrm>
          <a:prstGeom prst="rect">
            <a:avLst/>
          </a:prstGeom>
          <a:noFill/>
          <a:ln>
            <a:noFill/>
          </a:ln>
        </p:spPr>
        <p:txBody>
          <a:bodyPr anchorCtr="0" anchor="ctr" bIns="35725" lIns="35725" rIns="35725" tIns="35725">
            <a:noAutofit/>
          </a:bodyPr>
          <a:lstStyle/>
          <a:p>
            <a:pPr indent="0" lvl="0" marL="0" marR="0" rtl="0" algn="ctr">
              <a:lnSpc>
                <a:spcPct val="117999"/>
              </a:lnSpc>
              <a:spcBef>
                <a:spcPts val="0"/>
              </a:spcBef>
              <a:spcAft>
                <a:spcPts val="0"/>
              </a:spcAft>
              <a:buClr>
                <a:srgbClr val="000000"/>
              </a:buClr>
              <a:buSzPct val="25000"/>
              <a:buFont typeface="Helvetica Neue"/>
              <a:buNone/>
            </a:pPr>
            <a:r>
              <a:rPr b="0" i="0" lang="en-US" sz="3500" u="none" cap="none" strike="noStrike">
                <a:solidFill>
                  <a:srgbClr val="000000"/>
                </a:solidFill>
                <a:latin typeface="Helvetica Neue"/>
                <a:ea typeface="Helvetica Neue"/>
                <a:cs typeface="Helvetica Neue"/>
                <a:sym typeface="Helvetica Neue"/>
              </a:rPr>
              <a:t>A Breakdown in Communication</a:t>
            </a:r>
          </a:p>
        </p:txBody>
      </p:sp>
      <p:sp>
        <p:nvSpPr>
          <p:cNvPr id="184" name="Shape 184"/>
          <p:cNvSpPr/>
          <p:nvPr/>
        </p:nvSpPr>
        <p:spPr>
          <a:xfrm>
            <a:off x="2867474" y="3564000"/>
            <a:ext cx="4166400" cy="607200"/>
          </a:xfrm>
          <a:prstGeom prst="rect">
            <a:avLst/>
          </a:prstGeom>
          <a:solidFill>
            <a:srgbClr val="FFFFFF"/>
          </a:solidFill>
          <a:ln>
            <a:noFill/>
          </a:ln>
        </p:spPr>
        <p:txBody>
          <a:bodyPr anchorCtr="0" anchor="ctr"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r>
              <a:rPr lang="en-US" sz="2400">
                <a:latin typeface="Helvetica Neue"/>
                <a:ea typeface="Helvetica Neue"/>
                <a:cs typeface="Helvetica Neue"/>
                <a:sym typeface="Helvetica Neue"/>
              </a:rPr>
              <a:t>RN </a:t>
            </a:r>
            <a:r>
              <a:rPr b="0" i="0" lang="en-US" sz="2400" u="none" cap="none" strike="noStrike">
                <a:solidFill>
                  <a:srgbClr val="000000"/>
                </a:solidFill>
                <a:latin typeface="Helvetica Neue"/>
                <a:ea typeface="Helvetica Neue"/>
                <a:cs typeface="Helvetica Neue"/>
                <a:sym typeface="Helvetica Neue"/>
              </a:rPr>
              <a:t>to CNA Patient </a:t>
            </a:r>
            <a:r>
              <a:rPr lang="en-US" sz="2400">
                <a:latin typeface="Helvetica Neue"/>
                <a:ea typeface="Helvetica Neue"/>
                <a:cs typeface="Helvetica Neue"/>
                <a:sym typeface="Helvetica Neue"/>
              </a:rPr>
              <a:t>Report</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8" name="Shape 188"/>
        <p:cNvGrpSpPr/>
        <p:nvPr/>
      </p:nvGrpSpPr>
      <p:grpSpPr>
        <a:xfrm>
          <a:off x="0" y="0"/>
          <a:ext cx="0" cy="0"/>
          <a:chOff x="0" y="0"/>
          <a:chExt cx="0" cy="0"/>
        </a:xfrm>
      </p:grpSpPr>
      <p:sp>
        <p:nvSpPr>
          <p:cNvPr id="189" name="Shape 189"/>
          <p:cNvSpPr txBox="1"/>
          <p:nvPr>
            <p:ph type="title"/>
          </p:nvPr>
        </p:nvSpPr>
        <p:spPr>
          <a:xfrm>
            <a:off x="669726" y="312539"/>
            <a:ext cx="7804500" cy="1518000"/>
          </a:xfrm>
          <a:prstGeom prst="rect">
            <a:avLst/>
          </a:prstGeom>
          <a:noFill/>
          <a:ln>
            <a:noFill/>
          </a:ln>
        </p:spPr>
        <p:txBody>
          <a:bodyPr anchorCtr="0" anchor="ctr"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r>
              <a:rPr b="0" i="0" lang="en-US" sz="4300" u="none" cap="none" strike="noStrike">
                <a:solidFill>
                  <a:srgbClr val="000000"/>
                </a:solidFill>
                <a:latin typeface="Helvetica Neue"/>
                <a:ea typeface="Helvetica Neue"/>
                <a:cs typeface="Helvetica Neue"/>
                <a:sym typeface="Helvetica Neue"/>
              </a:rPr>
              <a:t>Responses to the Communication &amp; Safety Movie</a:t>
            </a:r>
          </a:p>
        </p:txBody>
      </p:sp>
      <p:sp>
        <p:nvSpPr>
          <p:cNvPr id="190" name="Shape 190"/>
          <p:cNvSpPr txBox="1"/>
          <p:nvPr>
            <p:ph idx="1" type="body"/>
          </p:nvPr>
        </p:nvSpPr>
        <p:spPr>
          <a:xfrm>
            <a:off x="669726" y="1830585"/>
            <a:ext cx="8175000" cy="4794300"/>
          </a:xfrm>
          <a:prstGeom prst="rect">
            <a:avLst/>
          </a:prstGeom>
          <a:noFill/>
          <a:ln>
            <a:noFill/>
          </a:ln>
        </p:spPr>
        <p:txBody>
          <a:bodyPr anchorCtr="0" anchor="ctr" bIns="35725" lIns="35725" rIns="35725" tIns="35725">
            <a:noAutofit/>
          </a:bodyPr>
          <a:lstStyle/>
          <a:p>
            <a:pPr indent="-247650" lvl="0" marL="241300" marR="0" rtl="0" algn="l">
              <a:lnSpc>
                <a:spcPct val="100000"/>
              </a:lnSpc>
              <a:spcBef>
                <a:spcPts val="0"/>
              </a:spcBef>
              <a:spcAft>
                <a:spcPts val="0"/>
              </a:spcAft>
              <a:buClr>
                <a:srgbClr val="000000"/>
              </a:buClr>
              <a:buSzPct val="75000"/>
              <a:buFont typeface="Helvetica Neue"/>
              <a:buChar char="•"/>
            </a:pPr>
            <a:r>
              <a:rPr b="0" i="0" lang="en-US" sz="2000" u="none" cap="none" strike="noStrike">
                <a:solidFill>
                  <a:srgbClr val="000000"/>
                </a:solidFill>
                <a:latin typeface="Helvetica Neue"/>
                <a:ea typeface="Helvetica Neue"/>
                <a:cs typeface="Helvetica Neue"/>
                <a:sym typeface="Helvetica Neue"/>
              </a:rPr>
              <a:t>"If I ask someone for something, I do it differently, I try to be nicer. I'm better about passing on tasks so that I know that </a:t>
            </a:r>
            <a:r>
              <a:rPr b="1" i="0" lang="en-US" sz="2000" u="none" cap="none" strike="noStrike">
                <a:solidFill>
                  <a:srgbClr val="000000"/>
                </a:solidFill>
                <a:latin typeface="Helvetica Neue"/>
                <a:ea typeface="Helvetica Neue"/>
                <a:cs typeface="Helvetica Neue"/>
                <a:sym typeface="Helvetica Neue"/>
              </a:rPr>
              <a:t>things aren't left undone.</a:t>
            </a:r>
            <a:r>
              <a:rPr b="0" i="0" lang="en-US" sz="2000" u="none" cap="none" strike="noStrike">
                <a:solidFill>
                  <a:srgbClr val="000000"/>
                </a:solidFill>
                <a:latin typeface="Helvetica Neue"/>
                <a:ea typeface="Helvetica Neue"/>
                <a:cs typeface="Helvetica Neue"/>
                <a:sym typeface="Helvetica Neue"/>
              </a:rPr>
              <a:t>" CNA </a:t>
            </a:r>
          </a:p>
          <a:p>
            <a:pPr indent="-247650" lvl="0" marL="241300" marR="0" rtl="0" algn="l">
              <a:lnSpc>
                <a:spcPct val="100000"/>
              </a:lnSpc>
              <a:spcBef>
                <a:spcPts val="2300"/>
              </a:spcBef>
              <a:spcAft>
                <a:spcPts val="0"/>
              </a:spcAft>
              <a:buClr>
                <a:srgbClr val="000000"/>
              </a:buClr>
              <a:buSzPct val="75000"/>
              <a:buFont typeface="Helvetica Neue"/>
              <a:buChar char="•"/>
            </a:pPr>
            <a:r>
              <a:rPr b="0" i="0" lang="en-US" sz="2000" u="none" cap="none" strike="noStrike">
                <a:solidFill>
                  <a:srgbClr val="000000"/>
                </a:solidFill>
                <a:latin typeface="Helvetica Neue"/>
                <a:ea typeface="Helvetica Neue"/>
                <a:cs typeface="Helvetica Neue"/>
                <a:sym typeface="Helvetica Neue"/>
              </a:rPr>
              <a:t>"Overall there’s been improvement…it improved most right after the video, but </a:t>
            </a:r>
            <a:r>
              <a:rPr b="1" i="0" lang="en-US" sz="2000" u="none" cap="none" strike="noStrike">
                <a:solidFill>
                  <a:srgbClr val="000000"/>
                </a:solidFill>
                <a:latin typeface="Helvetica Neue"/>
                <a:ea typeface="Helvetica Neue"/>
                <a:cs typeface="Helvetica Neue"/>
                <a:sym typeface="Helvetica Neue"/>
              </a:rPr>
              <a:t>things were back to normal after a couple of weeks.</a:t>
            </a:r>
            <a:r>
              <a:rPr b="0" i="0" lang="en-US" sz="2000" u="none" cap="none" strike="noStrike">
                <a:solidFill>
                  <a:srgbClr val="000000"/>
                </a:solidFill>
                <a:latin typeface="Helvetica Neue"/>
                <a:ea typeface="Helvetica Neue"/>
                <a:cs typeface="Helvetica Neue"/>
                <a:sym typeface="Helvetica Neue"/>
              </a:rPr>
              <a:t>" RN</a:t>
            </a:r>
          </a:p>
          <a:p>
            <a:pPr indent="-247650" lvl="0" marL="241300" marR="0" rtl="0" algn="l">
              <a:lnSpc>
                <a:spcPct val="100000"/>
              </a:lnSpc>
              <a:spcBef>
                <a:spcPts val="2300"/>
              </a:spcBef>
              <a:spcAft>
                <a:spcPts val="0"/>
              </a:spcAft>
              <a:buClr>
                <a:srgbClr val="000000"/>
              </a:buClr>
              <a:buSzPct val="75000"/>
              <a:buFont typeface="Helvetica Neue"/>
              <a:buChar char="•"/>
            </a:pPr>
            <a:r>
              <a:rPr b="0" i="0" lang="en-US" sz="2000" u="none" cap="none" strike="noStrike">
                <a:solidFill>
                  <a:srgbClr val="000000"/>
                </a:solidFill>
                <a:latin typeface="Helvetica Neue"/>
                <a:ea typeface="Helvetica Neue"/>
                <a:cs typeface="Helvetica Neue"/>
                <a:sym typeface="Helvetica Neue"/>
              </a:rPr>
              <a:t>"People don't say </a:t>
            </a:r>
            <a:r>
              <a:rPr lang="en-US"/>
              <a:t>‘</a:t>
            </a:r>
            <a:r>
              <a:rPr b="1" i="0" lang="en-US" sz="2000" u="none" cap="none" strike="noStrike">
                <a:solidFill>
                  <a:srgbClr val="000000"/>
                </a:solidFill>
                <a:latin typeface="Helvetica Neue"/>
                <a:ea typeface="Helvetica Neue"/>
                <a:cs typeface="Helvetica Neue"/>
                <a:sym typeface="Helvetica Neue"/>
              </a:rPr>
              <a:t>go get your </a:t>
            </a:r>
            <a:r>
              <a:rPr b="1" lang="en-US"/>
              <a:t>colleague’</a:t>
            </a:r>
            <a:r>
              <a:rPr b="1" i="0" lang="en-US" sz="2000" u="none" cap="none" strike="noStrike">
                <a:solidFill>
                  <a:srgbClr val="000000"/>
                </a:solidFill>
                <a:latin typeface="Helvetica Neue"/>
                <a:ea typeface="Helvetica Neue"/>
                <a:cs typeface="Helvetica Neue"/>
                <a:sym typeface="Helvetica Neue"/>
              </a:rPr>
              <a:t> </a:t>
            </a:r>
            <a:r>
              <a:rPr b="0" i="0" lang="en-US" sz="2000" u="none" cap="none" strike="noStrike">
                <a:solidFill>
                  <a:srgbClr val="000000"/>
                </a:solidFill>
                <a:latin typeface="Helvetica Neue"/>
                <a:ea typeface="Helvetica Neue"/>
                <a:cs typeface="Helvetica Neue"/>
                <a:sym typeface="Helvetica Neue"/>
              </a:rPr>
              <a:t>anymore." CNA</a:t>
            </a:r>
          </a:p>
          <a:p>
            <a:pPr indent="-247650" lvl="0" marL="241300" marR="0" rtl="0" algn="l">
              <a:lnSpc>
                <a:spcPct val="100000"/>
              </a:lnSpc>
              <a:spcBef>
                <a:spcPts val="2300"/>
              </a:spcBef>
              <a:spcAft>
                <a:spcPts val="0"/>
              </a:spcAft>
              <a:buClr>
                <a:srgbClr val="000000"/>
              </a:buClr>
              <a:buSzPct val="75000"/>
              <a:buFont typeface="Helvetica Neue"/>
              <a:buChar char="•"/>
            </a:pPr>
            <a:r>
              <a:rPr b="0" i="0" lang="en-US" sz="2000" u="none" cap="none" strike="noStrike">
                <a:solidFill>
                  <a:srgbClr val="000000"/>
                </a:solidFill>
                <a:latin typeface="Helvetica Neue"/>
                <a:ea typeface="Helvetica Neue"/>
                <a:cs typeface="Helvetica Neue"/>
                <a:sym typeface="Helvetica Neue"/>
              </a:rPr>
              <a:t>"There is more of a </a:t>
            </a:r>
            <a:r>
              <a:rPr b="1" i="0" lang="en-US" sz="2000" u="none" cap="none" strike="noStrike">
                <a:solidFill>
                  <a:srgbClr val="000000"/>
                </a:solidFill>
                <a:latin typeface="Helvetica Neue"/>
                <a:ea typeface="Helvetica Neue"/>
                <a:cs typeface="Helvetica Neue"/>
                <a:sym typeface="Helvetica Neue"/>
              </a:rPr>
              <a:t>mutual understanding of shared experiences</a:t>
            </a:r>
            <a:r>
              <a:rPr b="0" i="0" lang="en-US" sz="2000" u="none" cap="none" strike="noStrike">
                <a:solidFill>
                  <a:srgbClr val="000000"/>
                </a:solidFill>
                <a:latin typeface="Helvetica Neue"/>
                <a:ea typeface="Helvetica Neue"/>
                <a:cs typeface="Helvetica Neue"/>
                <a:sym typeface="Helvetica Neue"/>
              </a:rPr>
              <a:t> and what could be improved." RN</a:t>
            </a:r>
          </a:p>
          <a:p>
            <a:pPr indent="-247650" lvl="0" marL="241300" marR="0" rtl="0" algn="l">
              <a:lnSpc>
                <a:spcPct val="100000"/>
              </a:lnSpc>
              <a:spcBef>
                <a:spcPts val="2300"/>
              </a:spcBef>
              <a:spcAft>
                <a:spcPts val="0"/>
              </a:spcAft>
              <a:buClr>
                <a:srgbClr val="000000"/>
              </a:buClr>
              <a:buSzPct val="75000"/>
              <a:buFont typeface="Helvetica Neue"/>
              <a:buChar char="•"/>
            </a:pPr>
            <a:r>
              <a:rPr b="0" i="0" lang="en-US" sz="2000" u="none" cap="none" strike="noStrike">
                <a:solidFill>
                  <a:srgbClr val="000000"/>
                </a:solidFill>
                <a:latin typeface="Helvetica Neue"/>
                <a:ea typeface="Helvetica Neue"/>
                <a:cs typeface="Helvetica Neue"/>
                <a:sym typeface="Helvetica Neue"/>
              </a:rPr>
              <a:t>"One nurse said to me recently, 'When you're ready to clean that patient, call me and I'll help you.' </a:t>
            </a:r>
            <a:r>
              <a:rPr b="1" i="0" lang="en-US" sz="2000" u="none" cap="none" strike="noStrike">
                <a:solidFill>
                  <a:srgbClr val="000000"/>
                </a:solidFill>
                <a:latin typeface="Helvetica Neue"/>
                <a:ea typeface="Helvetica Neue"/>
                <a:cs typeface="Helvetica Neue"/>
                <a:sym typeface="Helvetica Neue"/>
              </a:rPr>
              <a:t>That was a big change. </a:t>
            </a:r>
            <a:r>
              <a:rPr b="0" i="0" lang="en-US" sz="2000" u="none" cap="none" strike="noStrike">
                <a:solidFill>
                  <a:srgbClr val="000000"/>
                </a:solidFill>
                <a:latin typeface="Helvetica Neue"/>
                <a:ea typeface="Helvetica Neue"/>
                <a:cs typeface="Helvetica Neue"/>
                <a:sym typeface="Helvetica Neue"/>
              </a:rPr>
              <a:t>But there is still room for growth...I think it's going to get better." CNA</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4" name="Shape 194"/>
        <p:cNvGrpSpPr/>
        <p:nvPr/>
      </p:nvGrpSpPr>
      <p:grpSpPr>
        <a:xfrm>
          <a:off x="0" y="0"/>
          <a:ext cx="0" cy="0"/>
          <a:chOff x="0" y="0"/>
          <a:chExt cx="0" cy="0"/>
        </a:xfrm>
      </p:grpSpPr>
      <p:sp>
        <p:nvSpPr>
          <p:cNvPr id="195" name="Shape 195"/>
          <p:cNvSpPr txBox="1"/>
          <p:nvPr>
            <p:ph type="title"/>
          </p:nvPr>
        </p:nvSpPr>
        <p:spPr>
          <a:xfrm>
            <a:off x="669726" y="312539"/>
            <a:ext cx="7804500" cy="1518000"/>
          </a:xfrm>
          <a:prstGeom prst="rect">
            <a:avLst/>
          </a:prstGeom>
          <a:noFill/>
          <a:ln>
            <a:noFill/>
          </a:ln>
        </p:spPr>
        <p:txBody>
          <a:bodyPr anchorCtr="0" anchor="ctr" bIns="35725" lIns="35725" rIns="35725" tIns="35725">
            <a:noAutofit/>
          </a:bodyPr>
          <a:lstStyle/>
          <a:p>
            <a:pPr indent="0" lvl="0" marL="0" marR="0" rtl="0" algn="ctr">
              <a:lnSpc>
                <a:spcPct val="100000"/>
              </a:lnSpc>
              <a:spcBef>
                <a:spcPts val="0"/>
              </a:spcBef>
              <a:spcAft>
                <a:spcPts val="0"/>
              </a:spcAft>
              <a:buClr>
                <a:srgbClr val="000000"/>
              </a:buClr>
              <a:buSzPct val="25000"/>
              <a:buFont typeface="Helvetica Neue"/>
              <a:buNone/>
            </a:pPr>
            <a:r>
              <a:rPr b="0" i="0" lang="en-US" sz="4700" u="none" cap="none" strike="noStrike">
                <a:solidFill>
                  <a:srgbClr val="000000"/>
                </a:solidFill>
                <a:latin typeface="Helvetica Neue"/>
                <a:ea typeface="Helvetica Neue"/>
                <a:cs typeface="Helvetica Neue"/>
                <a:sym typeface="Helvetica Neue"/>
              </a:rPr>
              <a:t>Applying these lessons to other facilities </a:t>
            </a:r>
          </a:p>
        </p:txBody>
      </p:sp>
      <p:sp>
        <p:nvSpPr>
          <p:cNvPr id="196" name="Shape 196"/>
          <p:cNvSpPr txBox="1"/>
          <p:nvPr>
            <p:ph idx="1" type="body"/>
          </p:nvPr>
        </p:nvSpPr>
        <p:spPr>
          <a:xfrm>
            <a:off x="669726" y="1830585"/>
            <a:ext cx="7804500" cy="4420200"/>
          </a:xfrm>
          <a:prstGeom prst="rect">
            <a:avLst/>
          </a:prstGeom>
          <a:noFill/>
          <a:ln>
            <a:noFill/>
          </a:ln>
        </p:spPr>
        <p:txBody>
          <a:bodyPr anchorCtr="0" anchor="ctr" bIns="35725" lIns="35725" rIns="35725" tIns="35725">
            <a:noAutofit/>
          </a:bodyPr>
          <a:lstStyle/>
          <a:p>
            <a:pPr indent="-292100" lvl="0" marL="292100" marR="0" rtl="0" algn="l">
              <a:lnSpc>
                <a:spcPct val="100000"/>
              </a:lnSpc>
              <a:spcBef>
                <a:spcPts val="0"/>
              </a:spcBef>
              <a:spcAft>
                <a:spcPts val="0"/>
              </a:spcAft>
              <a:buClr>
                <a:srgbClr val="000000"/>
              </a:buClr>
              <a:buSzPct val="75000"/>
              <a:buFont typeface="Helvetica Neue"/>
              <a:buChar char="•"/>
            </a:pPr>
            <a:r>
              <a:rPr b="0" i="0" lang="en-US" sz="2400" u="none" cap="none" strike="noStrike">
                <a:solidFill>
                  <a:srgbClr val="000000"/>
                </a:solidFill>
                <a:latin typeface="Helvetica Neue"/>
                <a:ea typeface="Helvetica Neue"/>
                <a:cs typeface="Helvetica Neue"/>
                <a:sym typeface="Helvetica Neue"/>
              </a:rPr>
              <a:t>Include an objective outsider to facilitate mediation. </a:t>
            </a:r>
          </a:p>
          <a:p>
            <a:pPr indent="-292100" lvl="0" marL="292100" marR="0" rtl="0" algn="l">
              <a:lnSpc>
                <a:spcPct val="100000"/>
              </a:lnSpc>
              <a:spcBef>
                <a:spcPts val="2700"/>
              </a:spcBef>
              <a:spcAft>
                <a:spcPts val="0"/>
              </a:spcAft>
              <a:buClr>
                <a:srgbClr val="000000"/>
              </a:buClr>
              <a:buSzPct val="75000"/>
              <a:buFont typeface="Helvetica Neue"/>
              <a:buChar char="•"/>
            </a:pPr>
            <a:r>
              <a:rPr b="0" i="0" lang="en-US" sz="2400" u="none" cap="none" strike="noStrike">
                <a:solidFill>
                  <a:srgbClr val="000000"/>
                </a:solidFill>
                <a:latin typeface="Helvetica Neue"/>
                <a:ea typeface="Helvetica Neue"/>
                <a:cs typeface="Helvetica Neue"/>
                <a:sym typeface="Helvetica Neue"/>
              </a:rPr>
              <a:t>Include fair representation of staff.</a:t>
            </a:r>
          </a:p>
          <a:p>
            <a:pPr indent="-292100" lvl="0" marL="292100" marR="0" rtl="0" algn="l">
              <a:lnSpc>
                <a:spcPct val="100000"/>
              </a:lnSpc>
              <a:spcBef>
                <a:spcPts val="2700"/>
              </a:spcBef>
              <a:spcAft>
                <a:spcPts val="0"/>
              </a:spcAft>
              <a:buClr>
                <a:srgbClr val="000000"/>
              </a:buClr>
              <a:buSzPct val="75000"/>
              <a:buFont typeface="Helvetica Neue"/>
              <a:buChar char="•"/>
            </a:pPr>
            <a:r>
              <a:rPr b="0" i="0" lang="en-US" sz="2400" u="none" cap="none" strike="noStrike">
                <a:solidFill>
                  <a:srgbClr val="000000"/>
                </a:solidFill>
                <a:latin typeface="Helvetica Neue"/>
                <a:ea typeface="Helvetica Neue"/>
                <a:cs typeface="Helvetica Neue"/>
                <a:sym typeface="Helvetica Neue"/>
              </a:rPr>
              <a:t>Continue to address the issue. Nothing is solved or finished after a few meetings. The efforts to improve communication must be on-going.</a:t>
            </a:r>
          </a:p>
          <a:p>
            <a:pPr indent="-292100" lvl="0" marL="292100" marR="0" rtl="0" algn="l">
              <a:lnSpc>
                <a:spcPct val="100000"/>
              </a:lnSpc>
              <a:spcBef>
                <a:spcPts val="2700"/>
              </a:spcBef>
              <a:spcAft>
                <a:spcPts val="0"/>
              </a:spcAft>
              <a:buClr>
                <a:srgbClr val="000000"/>
              </a:buClr>
              <a:buSzPct val="75000"/>
              <a:buFont typeface="Helvetica Neue"/>
              <a:buChar char="•"/>
            </a:pPr>
            <a:r>
              <a:rPr b="0" i="0" lang="en-US" sz="2400" u="none" cap="none" strike="noStrike">
                <a:solidFill>
                  <a:srgbClr val="000000"/>
                </a:solidFill>
                <a:latin typeface="Helvetica Neue"/>
                <a:ea typeface="Helvetica Neue"/>
                <a:cs typeface="Helvetica Neue"/>
                <a:sym typeface="Helvetica Neue"/>
              </a:rPr>
              <a:t>"We still have problems with communication on this floor. A little bit has changed. Some people changed a little bit, but not everyone. </a:t>
            </a:r>
            <a:r>
              <a:rPr b="1" i="0" lang="en-US" sz="2400" u="none" cap="none" strike="noStrike">
                <a:solidFill>
                  <a:srgbClr val="000000"/>
                </a:solidFill>
                <a:latin typeface="Helvetica Neue"/>
                <a:ea typeface="Helvetica Neue"/>
                <a:cs typeface="Helvetica Neue"/>
                <a:sym typeface="Helvetica Neue"/>
              </a:rPr>
              <a:t>I want to know what is next.</a:t>
            </a:r>
            <a:r>
              <a:rPr b="0" i="0" lang="en-US" sz="2400" u="none" cap="none" strike="noStrike">
                <a:solidFill>
                  <a:srgbClr val="000000"/>
                </a:solidFill>
                <a:latin typeface="Helvetica Neue"/>
                <a:ea typeface="Helvetica Neue"/>
                <a:cs typeface="Helvetica Neue"/>
                <a:sym typeface="Helvetica Neue"/>
              </a:rPr>
              <a:t>" CNA</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0" name="Shape 200"/>
        <p:cNvGrpSpPr/>
        <p:nvPr/>
      </p:nvGrpSpPr>
      <p:grpSpPr>
        <a:xfrm>
          <a:off x="0" y="0"/>
          <a:ext cx="0" cy="0"/>
          <a:chOff x="0" y="0"/>
          <a:chExt cx="0" cy="0"/>
        </a:xfrm>
      </p:grpSpPr>
      <p:pic>
        <p:nvPicPr>
          <p:cNvPr id="201" name="Shape 201"/>
          <p:cNvPicPr preferRelativeResize="0"/>
          <p:nvPr>
            <p:ph idx="1" type="body"/>
          </p:nvPr>
        </p:nvPicPr>
        <p:blipFill rotWithShape="1">
          <a:blip r:embed="rId3">
            <a:alphaModFix/>
          </a:blip>
          <a:srcRect b="0" l="0" r="0" t="0"/>
          <a:stretch/>
        </p:blipFill>
        <p:spPr>
          <a:xfrm>
            <a:off x="1022499" y="1144575"/>
            <a:ext cx="7542300" cy="5046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 name="Shape 206"/>
        <p:cNvGrpSpPr/>
        <p:nvPr/>
      </p:nvGrpSpPr>
      <p:grpSpPr>
        <a:xfrm>
          <a:off x="0" y="0"/>
          <a:ext cx="0" cy="0"/>
          <a:chOff x="0" y="0"/>
          <a:chExt cx="0" cy="0"/>
        </a:xfrm>
      </p:grpSpPr>
      <p:sp>
        <p:nvSpPr>
          <p:cNvPr id="207" name="Shape 207"/>
          <p:cNvSpPr txBox="1"/>
          <p:nvPr>
            <p:ph type="title"/>
          </p:nvPr>
        </p:nvSpPr>
        <p:spPr>
          <a:xfrm>
            <a:off x="457200" y="274637"/>
            <a:ext cx="8229600" cy="1143000"/>
          </a:xfrm>
          <a:prstGeom prst="rect">
            <a:avLst/>
          </a:prstGeom>
        </p:spPr>
        <p:txBody>
          <a:bodyPr anchorCtr="0" anchor="ctr" bIns="91425" lIns="91425" rIns="91425" tIns="91425">
            <a:noAutofit/>
          </a:bodyPr>
          <a:lstStyle/>
          <a:p>
            <a:pPr lvl="0">
              <a:spcBef>
                <a:spcPts val="0"/>
              </a:spcBef>
              <a:buNone/>
            </a:pPr>
            <a:r>
              <a:rPr lang="en-US"/>
              <a:t>Culture of Safety Comparison</a:t>
            </a:r>
          </a:p>
        </p:txBody>
      </p:sp>
      <p:sp>
        <p:nvSpPr>
          <p:cNvPr id="208" name="Shape 208"/>
          <p:cNvSpPr txBox="1"/>
          <p:nvPr>
            <p:ph idx="1" type="body"/>
          </p:nvPr>
        </p:nvSpPr>
        <p:spPr>
          <a:xfrm>
            <a:off x="457200" y="1600200"/>
            <a:ext cx="8229600" cy="4526100"/>
          </a:xfrm>
          <a:prstGeom prst="rect">
            <a:avLst/>
          </a:prstGeom>
        </p:spPr>
        <p:txBody>
          <a:bodyPr anchorCtr="0" anchor="t" bIns="91425" lIns="91425" rIns="91425" tIns="91425">
            <a:noAutofit/>
          </a:bodyPr>
          <a:lstStyle/>
          <a:p>
            <a:pPr lvl="0">
              <a:spcBef>
                <a:spcPts val="0"/>
              </a:spcBef>
              <a:buNone/>
            </a:pPr>
            <a:r>
              <a:t/>
            </a:r>
            <a:endParaRPr/>
          </a:p>
        </p:txBody>
      </p:sp>
      <p:pic>
        <p:nvPicPr>
          <p:cNvPr id="209" name="Shape 209"/>
          <p:cNvPicPr preferRelativeResize="0"/>
          <p:nvPr/>
        </p:nvPicPr>
        <p:blipFill>
          <a:blip r:embed="rId3">
            <a:alphaModFix/>
          </a:blip>
          <a:stretch>
            <a:fillRect/>
          </a:stretch>
        </p:blipFill>
        <p:spPr>
          <a:xfrm>
            <a:off x="457200" y="1535975"/>
            <a:ext cx="8283199" cy="4526100"/>
          </a:xfrm>
          <a:prstGeom prst="rect">
            <a:avLst/>
          </a:prstGeom>
          <a:noFill/>
          <a:ln>
            <a:noFill/>
          </a:ln>
        </p:spPr>
      </p:pic>
      <p:sp>
        <p:nvSpPr>
          <p:cNvPr id="210" name="Shape 210"/>
          <p:cNvSpPr/>
          <p:nvPr/>
        </p:nvSpPr>
        <p:spPr>
          <a:xfrm>
            <a:off x="5647200" y="5202625"/>
            <a:ext cx="473100" cy="454200"/>
          </a:xfrm>
          <a:prstGeom prst="star5">
            <a:avLst>
              <a:gd fmla="val 19098" name="adj"/>
              <a:gd fmla="val 105146" name="hf"/>
              <a:gd fmla="val 110557" name="vf"/>
            </a:avLst>
          </a:prstGeom>
          <a:solidFill>
            <a:srgbClr val="0000FF"/>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11" name="Shape 211"/>
          <p:cNvSpPr/>
          <p:nvPr/>
        </p:nvSpPr>
        <p:spPr>
          <a:xfrm>
            <a:off x="6906350" y="5288800"/>
            <a:ext cx="473100" cy="454200"/>
          </a:xfrm>
          <a:prstGeom prst="star5">
            <a:avLst>
              <a:gd fmla="val 19098" name="adj"/>
              <a:gd fmla="val 105146" name="hf"/>
              <a:gd fmla="val 110557" name="vf"/>
            </a:avLst>
          </a:prstGeom>
          <a:solidFill>
            <a:srgbClr val="0000FF"/>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12" name="Shape 212"/>
          <p:cNvSpPr/>
          <p:nvPr/>
        </p:nvSpPr>
        <p:spPr>
          <a:xfrm>
            <a:off x="8165500" y="5202625"/>
            <a:ext cx="473100" cy="454200"/>
          </a:xfrm>
          <a:prstGeom prst="star5">
            <a:avLst>
              <a:gd fmla="val 19098" name="adj"/>
              <a:gd fmla="val 105146" name="hf"/>
              <a:gd fmla="val 110557" name="vf"/>
            </a:avLst>
          </a:prstGeom>
          <a:solidFill>
            <a:srgbClr val="0000FF"/>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7" name="Shape 217"/>
        <p:cNvGrpSpPr/>
        <p:nvPr/>
      </p:nvGrpSpPr>
      <p:grpSpPr>
        <a:xfrm>
          <a:off x="0" y="0"/>
          <a:ext cx="0" cy="0"/>
          <a:chOff x="0" y="0"/>
          <a:chExt cx="0" cy="0"/>
        </a:xfrm>
      </p:grpSpPr>
      <p:sp>
        <p:nvSpPr>
          <p:cNvPr id="218" name="Shape 218"/>
          <p:cNvSpPr txBox="1"/>
          <p:nvPr>
            <p:ph type="title"/>
          </p:nvPr>
        </p:nvSpPr>
        <p:spPr>
          <a:xfrm>
            <a:off x="457200" y="472975"/>
            <a:ext cx="8229600" cy="1059300"/>
          </a:xfrm>
          <a:prstGeom prst="rect">
            <a:avLst/>
          </a:prstGeom>
        </p:spPr>
        <p:txBody>
          <a:bodyPr anchorCtr="0" anchor="ctr" bIns="91425" lIns="91425" rIns="91425" tIns="91425">
            <a:noAutofit/>
          </a:bodyPr>
          <a:lstStyle/>
          <a:p>
            <a:pPr lvl="0">
              <a:spcBef>
                <a:spcPts val="0"/>
              </a:spcBef>
              <a:buNone/>
            </a:pPr>
            <a:r>
              <a:rPr lang="en-US" sz="3000">
                <a:latin typeface="Arial"/>
                <a:ea typeface="Arial"/>
                <a:cs typeface="Arial"/>
                <a:sym typeface="Arial"/>
              </a:rPr>
              <a:t>Overall Grade on Patient Safety Excellent or Very Good</a:t>
            </a:r>
          </a:p>
        </p:txBody>
      </p:sp>
      <p:sp>
        <p:nvSpPr>
          <p:cNvPr id="219" name="Shape 219"/>
          <p:cNvSpPr txBox="1"/>
          <p:nvPr>
            <p:ph idx="1" type="body"/>
          </p:nvPr>
        </p:nvSpPr>
        <p:spPr>
          <a:xfrm>
            <a:off x="457200" y="1600200"/>
            <a:ext cx="8229600" cy="4526100"/>
          </a:xfrm>
          <a:prstGeom prst="rect">
            <a:avLst/>
          </a:prstGeom>
        </p:spPr>
        <p:txBody>
          <a:bodyPr anchorCtr="0" anchor="t" bIns="91425" lIns="91425" rIns="91425" tIns="91425">
            <a:noAutofit/>
          </a:bodyPr>
          <a:lstStyle/>
          <a:p>
            <a:pPr lvl="0">
              <a:spcBef>
                <a:spcPts val="0"/>
              </a:spcBef>
              <a:buNone/>
            </a:pPr>
            <a:r>
              <a:t/>
            </a:r>
            <a:endParaRPr/>
          </a:p>
        </p:txBody>
      </p:sp>
      <p:pic>
        <p:nvPicPr>
          <p:cNvPr id="220" name="Shape 220"/>
          <p:cNvPicPr preferRelativeResize="0"/>
          <p:nvPr/>
        </p:nvPicPr>
        <p:blipFill>
          <a:blip r:embed="rId3">
            <a:alphaModFix/>
          </a:blip>
          <a:stretch>
            <a:fillRect/>
          </a:stretch>
        </p:blipFill>
        <p:spPr>
          <a:xfrm>
            <a:off x="457199" y="1532275"/>
            <a:ext cx="8188599" cy="4526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5" name="Shape 225"/>
        <p:cNvGrpSpPr/>
        <p:nvPr/>
      </p:nvGrpSpPr>
      <p:grpSpPr>
        <a:xfrm>
          <a:off x="0" y="0"/>
          <a:ext cx="0" cy="0"/>
          <a:chOff x="0" y="0"/>
          <a:chExt cx="0" cy="0"/>
        </a:xfrm>
      </p:grpSpPr>
      <p:sp>
        <p:nvSpPr>
          <p:cNvPr id="226" name="Shape 226"/>
          <p:cNvSpPr txBox="1"/>
          <p:nvPr>
            <p:ph type="ctrTitle"/>
          </p:nvPr>
        </p:nvSpPr>
        <p:spPr>
          <a:xfrm>
            <a:off x="685800" y="830025"/>
            <a:ext cx="7772400" cy="1470000"/>
          </a:xfrm>
          <a:prstGeom prst="rect">
            <a:avLst/>
          </a:prstGeom>
        </p:spPr>
        <p:txBody>
          <a:bodyPr anchorCtr="0" anchor="ctr" bIns="91425" lIns="91425" rIns="91425" tIns="91425">
            <a:noAutofit/>
          </a:bodyPr>
          <a:lstStyle/>
          <a:p>
            <a:pPr lvl="0">
              <a:spcBef>
                <a:spcPts val="0"/>
              </a:spcBef>
              <a:buNone/>
            </a:pPr>
            <a:r>
              <a:rPr lang="en-US"/>
              <a:t>Thank you!</a:t>
            </a:r>
          </a:p>
        </p:txBody>
      </p:sp>
      <p:sp>
        <p:nvSpPr>
          <p:cNvPr id="227" name="Shape 227"/>
          <p:cNvSpPr txBox="1"/>
          <p:nvPr>
            <p:ph idx="1" type="subTitle"/>
          </p:nvPr>
        </p:nvSpPr>
        <p:spPr>
          <a:xfrm>
            <a:off x="1371600" y="1991875"/>
            <a:ext cx="6400800" cy="1752600"/>
          </a:xfrm>
          <a:prstGeom prst="rect">
            <a:avLst/>
          </a:prstGeom>
        </p:spPr>
        <p:txBody>
          <a:bodyPr anchorCtr="0" anchor="t" bIns="91425" lIns="91425" rIns="91425" tIns="91425">
            <a:noAutofit/>
          </a:bodyPr>
          <a:lstStyle/>
          <a:p>
            <a:pPr lvl="0">
              <a:spcBef>
                <a:spcPts val="0"/>
              </a:spcBef>
              <a:buNone/>
            </a:pPr>
            <a:r>
              <a:rPr lang="en-US"/>
              <a:t>Please contact Stephanie Racca with any questions or feedback</a:t>
            </a:r>
          </a:p>
          <a:p>
            <a:pPr lvl="0">
              <a:spcBef>
                <a:spcPts val="0"/>
              </a:spcBef>
              <a:buNone/>
            </a:pPr>
            <a:r>
              <a:rPr lang="en-US"/>
              <a:t>sracca@challiance.org</a:t>
            </a:r>
          </a:p>
        </p:txBody>
      </p:sp>
      <p:pic>
        <p:nvPicPr>
          <p:cNvPr id="228" name="Shape 228"/>
          <p:cNvPicPr preferRelativeResize="0"/>
          <p:nvPr/>
        </p:nvPicPr>
        <p:blipFill rotWithShape="1">
          <a:blip r:embed="rId3">
            <a:alphaModFix/>
          </a:blip>
          <a:srcRect b="0" l="0" r="0" t="0"/>
          <a:stretch/>
        </p:blipFill>
        <p:spPr>
          <a:xfrm>
            <a:off x="1096794" y="3934833"/>
            <a:ext cx="3402600" cy="2703900"/>
          </a:xfrm>
          <a:prstGeom prst="rect">
            <a:avLst/>
          </a:prstGeom>
          <a:noFill/>
          <a:ln>
            <a:noFill/>
          </a:ln>
        </p:spPr>
      </p:pic>
      <p:pic>
        <p:nvPicPr>
          <p:cNvPr id="229" name="Shape 229"/>
          <p:cNvPicPr preferRelativeResize="0"/>
          <p:nvPr>
            <p:ph idx="4294967295" type="body"/>
          </p:nvPr>
        </p:nvPicPr>
        <p:blipFill rotWithShape="1">
          <a:blip r:embed="rId4">
            <a:alphaModFix/>
          </a:blip>
          <a:srcRect b="0" l="0" r="0" t="0"/>
          <a:stretch/>
        </p:blipFill>
        <p:spPr>
          <a:xfrm>
            <a:off x="4997948" y="4309362"/>
            <a:ext cx="3402600" cy="1802400"/>
          </a:xfrm>
          <a:prstGeom prst="rect">
            <a:avLst/>
          </a:prstGeom>
          <a:noFill/>
          <a:ln cap="flat" cmpd="sng" w="9525">
            <a:solidFill>
              <a:schemeClr val="lt1"/>
            </a:solidFill>
            <a:prstDash val="solid"/>
            <a:miter/>
            <a:headEnd len="med" w="med" type="none"/>
            <a:tailEnd len="med" w="med" type="none"/>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